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57" r:id="rId4"/>
    <p:sldId id="258" r:id="rId5"/>
    <p:sldId id="264" r:id="rId6"/>
    <p:sldId id="259" r:id="rId7"/>
    <p:sldId id="281" r:id="rId8"/>
    <p:sldId id="279" r:id="rId9"/>
    <p:sldId id="277" r:id="rId10"/>
    <p:sldId id="271" r:id="rId11"/>
    <p:sldId id="270" r:id="rId12"/>
    <p:sldId id="278" r:id="rId13"/>
    <p:sldId id="282" r:id="rId14"/>
    <p:sldId id="268" r:id="rId15"/>
    <p:sldId id="273" r:id="rId16"/>
    <p:sldId id="276" r:id="rId17"/>
    <p:sldId id="260" r:id="rId18"/>
    <p:sldId id="280" r:id="rId19"/>
    <p:sldId id="283" r:id="rId20"/>
    <p:sldId id="265" r:id="rId21"/>
  </p:sldIdLst>
  <p:sldSz cx="18288000" cy="10287000"/>
  <p:notesSz cx="6858000" cy="9144000"/>
  <p:embeddedFontLst>
    <p:embeddedFont>
      <p:font typeface="Agrandir Bold" panose="020B0604020202020204" charset="0"/>
      <p:regular r:id="rId23"/>
    </p:embeddedFont>
    <p:embeddedFont>
      <p:font typeface="Amasis MT Pro" panose="02040504050005020304" pitchFamily="18" charset="0"/>
      <p:regular r:id="rId24"/>
      <p:bold r:id="rId25"/>
      <p:italic r:id="rId26"/>
      <p:boldItalic r:id="rId27"/>
    </p:embeddedFont>
    <p:embeddedFont>
      <p:font typeface="Amasis MT Pro Medium" panose="02040604050005020304" pitchFamily="18" charset="0"/>
      <p:regular r:id="rId28"/>
      <p:italic r:id="rId29"/>
    </p:embeddedFont>
    <p:embeddedFont>
      <p:font typeface="Calisto MT" panose="02040603050505030304" pitchFamily="18" charset="0"/>
      <p:regular r:id="rId30"/>
      <p:bold r:id="rId31"/>
      <p:italic r:id="rId32"/>
      <p:bold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 Bold" panose="00000800000000000000" charset="0"/>
      <p:regular r:id="rId38"/>
    </p:embeddedFont>
    <p:embeddedFont>
      <p:font typeface="Poppins Semi-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8176"/>
    <a:srgbClr val="B1E5C9"/>
    <a:srgbClr val="993300"/>
    <a:srgbClr val="37514E"/>
    <a:srgbClr val="57C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310" autoAdjust="0"/>
  </p:normalViewPr>
  <p:slideViewPr>
    <p:cSldViewPr>
      <p:cViewPr>
        <p:scale>
          <a:sx n="43" d="100"/>
          <a:sy n="43" d="100"/>
        </p:scale>
        <p:origin x="882" y="5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0B918-F0ED-4275-9D43-3DE72CD5194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7046D-8A78-4E0F-93F0-52F78473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94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5F33E-43E3-48D0-3FFE-CA739CB4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1ED5C-A04C-07C2-A5BB-80FB632BE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4CC06-6E20-EF3F-80CF-F2EAA1D2A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E29C2-AFBC-9E49-9DE2-39B978675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7046D-8A78-4E0F-93F0-52F78473A8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07C84-6C83-FAEA-AF63-556E8AC6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A2454-C503-73A6-F553-7ABF2FC2C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2913F-65EB-B856-3D84-02068E076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0F92E-CA35-0997-35B1-11AFE1020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7046D-8A78-4E0F-93F0-52F78473A8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3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7046D-8A78-4E0F-93F0-52F78473A8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catalog.data.gov/dataset/electric-vehicle-population-data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4.sv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cT2-AJj0yf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g9IjcyGEq6Q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305712">
            <a:off x="1185820" y="1674553"/>
            <a:ext cx="2404119" cy="2887043"/>
          </a:xfrm>
          <a:custGeom>
            <a:avLst/>
            <a:gdLst/>
            <a:ahLst/>
            <a:cxnLst/>
            <a:rect l="l" t="t" r="r" b="b"/>
            <a:pathLst>
              <a:path w="2404119" h="2887043">
                <a:moveTo>
                  <a:pt x="0" y="0"/>
                </a:moveTo>
                <a:lnTo>
                  <a:pt x="2404119" y="0"/>
                </a:lnTo>
                <a:lnTo>
                  <a:pt x="2404119" y="2887043"/>
                </a:lnTo>
                <a:lnTo>
                  <a:pt x="0" y="288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811000" y="-253157"/>
            <a:ext cx="6477000" cy="10540157"/>
            <a:chOff x="0" y="-66675"/>
            <a:chExt cx="1739944" cy="2776008"/>
          </a:xfrm>
        </p:grpSpPr>
        <p:sp>
          <p:nvSpPr>
            <p:cNvPr id="4" name="Freeform 4"/>
            <p:cNvSpPr/>
            <p:nvPr/>
          </p:nvSpPr>
          <p:spPr>
            <a:xfrm rot="10800000">
              <a:off x="0" y="0"/>
              <a:ext cx="1739944" cy="2709333"/>
            </a:xfrm>
            <a:custGeom>
              <a:avLst/>
              <a:gdLst/>
              <a:ahLst/>
              <a:cxnLst/>
              <a:rect l="l" t="t" r="r" b="b"/>
              <a:pathLst>
                <a:path w="1739944" h="2709333">
                  <a:moveTo>
                    <a:pt x="0" y="0"/>
                  </a:moveTo>
                  <a:lnTo>
                    <a:pt x="1739944" y="0"/>
                  </a:lnTo>
                  <a:lnTo>
                    <a:pt x="173994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739944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9372600" y="-563881"/>
            <a:ext cx="7516800" cy="4949856"/>
            <a:chOff x="0" y="0"/>
            <a:chExt cx="1876280" cy="11422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6280" cy="1142245"/>
            </a:xfrm>
            <a:custGeom>
              <a:avLst/>
              <a:gdLst/>
              <a:ahLst/>
              <a:cxnLst/>
              <a:rect l="l" t="t" r="r" b="b"/>
              <a:pathLst>
                <a:path w="1876280" h="1142245">
                  <a:moveTo>
                    <a:pt x="43470" y="0"/>
                  </a:moveTo>
                  <a:lnTo>
                    <a:pt x="1832811" y="0"/>
                  </a:lnTo>
                  <a:cubicBezTo>
                    <a:pt x="1844339" y="0"/>
                    <a:pt x="1855396" y="4580"/>
                    <a:pt x="1863548" y="12732"/>
                  </a:cubicBezTo>
                  <a:cubicBezTo>
                    <a:pt x="1871700" y="20884"/>
                    <a:pt x="1876280" y="31941"/>
                    <a:pt x="1876280" y="43470"/>
                  </a:cubicBezTo>
                  <a:lnTo>
                    <a:pt x="1876280" y="1098775"/>
                  </a:lnTo>
                  <a:cubicBezTo>
                    <a:pt x="1876280" y="1110304"/>
                    <a:pt x="1871700" y="1121361"/>
                    <a:pt x="1863548" y="1129513"/>
                  </a:cubicBezTo>
                  <a:cubicBezTo>
                    <a:pt x="1855396" y="1137665"/>
                    <a:pt x="1844339" y="1142245"/>
                    <a:pt x="1832811" y="1142245"/>
                  </a:cubicBezTo>
                  <a:lnTo>
                    <a:pt x="43470" y="1142245"/>
                  </a:lnTo>
                  <a:cubicBezTo>
                    <a:pt x="19462" y="1142245"/>
                    <a:pt x="0" y="1122783"/>
                    <a:pt x="0" y="1098775"/>
                  </a:cubicBezTo>
                  <a:lnTo>
                    <a:pt x="0" y="43470"/>
                  </a:lnTo>
                  <a:cubicBezTo>
                    <a:pt x="0" y="31941"/>
                    <a:pt x="4580" y="20884"/>
                    <a:pt x="12732" y="12732"/>
                  </a:cubicBezTo>
                  <a:cubicBezTo>
                    <a:pt x="20884" y="4580"/>
                    <a:pt x="31941" y="0"/>
                    <a:pt x="434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C4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876280" cy="1208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1063" y="4659087"/>
            <a:ext cx="8659374" cy="4474579"/>
            <a:chOff x="0" y="0"/>
            <a:chExt cx="1876280" cy="10923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6280" cy="1092387"/>
            </a:xfrm>
            <a:custGeom>
              <a:avLst/>
              <a:gdLst/>
              <a:ahLst/>
              <a:cxnLst/>
              <a:rect l="l" t="t" r="r" b="b"/>
              <a:pathLst>
                <a:path w="1876280" h="1092387">
                  <a:moveTo>
                    <a:pt x="43470" y="0"/>
                  </a:moveTo>
                  <a:lnTo>
                    <a:pt x="1832811" y="0"/>
                  </a:lnTo>
                  <a:cubicBezTo>
                    <a:pt x="1844339" y="0"/>
                    <a:pt x="1855396" y="4580"/>
                    <a:pt x="1863548" y="12732"/>
                  </a:cubicBezTo>
                  <a:cubicBezTo>
                    <a:pt x="1871700" y="20884"/>
                    <a:pt x="1876280" y="31941"/>
                    <a:pt x="1876280" y="43470"/>
                  </a:cubicBezTo>
                  <a:lnTo>
                    <a:pt x="1876280" y="1048918"/>
                  </a:lnTo>
                  <a:cubicBezTo>
                    <a:pt x="1876280" y="1060446"/>
                    <a:pt x="1871700" y="1071503"/>
                    <a:pt x="1863548" y="1079655"/>
                  </a:cubicBezTo>
                  <a:cubicBezTo>
                    <a:pt x="1855396" y="1087807"/>
                    <a:pt x="1844339" y="1092387"/>
                    <a:pt x="1832811" y="1092387"/>
                  </a:cubicBezTo>
                  <a:lnTo>
                    <a:pt x="43470" y="1092387"/>
                  </a:lnTo>
                  <a:cubicBezTo>
                    <a:pt x="31941" y="1092387"/>
                    <a:pt x="20884" y="1087807"/>
                    <a:pt x="12732" y="1079655"/>
                  </a:cubicBezTo>
                  <a:cubicBezTo>
                    <a:pt x="4580" y="1071503"/>
                    <a:pt x="0" y="1060446"/>
                    <a:pt x="0" y="1048918"/>
                  </a:cubicBezTo>
                  <a:lnTo>
                    <a:pt x="0" y="43470"/>
                  </a:lnTo>
                  <a:cubicBezTo>
                    <a:pt x="0" y="31941"/>
                    <a:pt x="4580" y="20884"/>
                    <a:pt x="12732" y="12732"/>
                  </a:cubicBezTo>
                  <a:cubicBezTo>
                    <a:pt x="20884" y="4580"/>
                    <a:pt x="31941" y="0"/>
                    <a:pt x="434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52C4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876280" cy="1159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01201" y="-439974"/>
            <a:ext cx="7195642" cy="4592873"/>
            <a:chOff x="0" y="0"/>
            <a:chExt cx="1187297" cy="7343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7297" cy="734327"/>
            </a:xfrm>
            <a:custGeom>
              <a:avLst/>
              <a:gdLst/>
              <a:ahLst/>
              <a:cxnLst/>
              <a:rect l="l" t="t" r="r" b="b"/>
              <a:pathLst>
                <a:path w="1187297" h="734327">
                  <a:moveTo>
                    <a:pt x="35609" y="0"/>
                  </a:moveTo>
                  <a:lnTo>
                    <a:pt x="1151688" y="0"/>
                  </a:lnTo>
                  <a:cubicBezTo>
                    <a:pt x="1171354" y="0"/>
                    <a:pt x="1187297" y="15943"/>
                    <a:pt x="1187297" y="35609"/>
                  </a:cubicBezTo>
                  <a:lnTo>
                    <a:pt x="1187297" y="698718"/>
                  </a:lnTo>
                  <a:cubicBezTo>
                    <a:pt x="1187297" y="718384"/>
                    <a:pt x="1171354" y="734327"/>
                    <a:pt x="1151688" y="734327"/>
                  </a:cubicBezTo>
                  <a:lnTo>
                    <a:pt x="35609" y="734327"/>
                  </a:lnTo>
                  <a:cubicBezTo>
                    <a:pt x="15943" y="734327"/>
                    <a:pt x="0" y="718384"/>
                    <a:pt x="0" y="698718"/>
                  </a:cubicBezTo>
                  <a:lnTo>
                    <a:pt x="0" y="35609"/>
                  </a:lnTo>
                  <a:cubicBezTo>
                    <a:pt x="0" y="15943"/>
                    <a:pt x="15943" y="0"/>
                    <a:pt x="35609" y="0"/>
                  </a:cubicBezTo>
                  <a:close/>
                </a:path>
              </a:pathLst>
            </a:custGeom>
            <a:blipFill>
              <a:blip r:embed="rId4"/>
              <a:stretch>
                <a:fillRect t="-10609" r="-20899" b="-198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51878" y="2690387"/>
            <a:ext cx="9370684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randir Bold" panose="020B0604020202020204" charset="0"/>
            </a:endParaRPr>
          </a:p>
          <a:p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randir Bold" panose="020B0604020202020204" charset="0"/>
            </a:endParaRPr>
          </a:p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 Bold" panose="020B0604020202020204" charset="0"/>
              </a:rPr>
              <a:t> </a:t>
            </a:r>
          </a:p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 Bold" panose="020B0604020202020204" charset="0"/>
              </a:rPr>
              <a:t>EV Population Analysis in Washington State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randir Bold" panose="020B0604020202020204" charset="0"/>
            </a:endParaRPr>
          </a:p>
          <a:p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randir Bold" panose="020B0604020202020204" charset="0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989782" y="7574764"/>
            <a:ext cx="3610351" cy="0"/>
          </a:xfrm>
          <a:prstGeom prst="line">
            <a:avLst/>
          </a:prstGeom>
          <a:ln w="28575" cap="rnd">
            <a:solidFill>
              <a:srgbClr val="52C4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 rot="-5400000">
            <a:off x="3010401" y="-2168394"/>
            <a:ext cx="837202" cy="5791201"/>
            <a:chOff x="0" y="0"/>
            <a:chExt cx="220498" cy="5083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30656" y="506249"/>
            <a:ext cx="4869477" cy="441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GA Capstone 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89782" y="8111234"/>
            <a:ext cx="263938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69118" y="8110563"/>
            <a:ext cx="263938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52C4B2"/>
                </a:solidFill>
                <a:latin typeface="Poppins Bold"/>
                <a:ea typeface="Poppins Bold"/>
                <a:cs typeface="Poppins Bold"/>
                <a:sym typeface="Poppins Bold"/>
              </a:rPr>
              <a:t>Yusuf Aldamami</a:t>
            </a:r>
          </a:p>
        </p:txBody>
      </p:sp>
      <p:pic>
        <p:nvPicPr>
          <p:cNvPr id="24" name="Picture 23" descr="A red and white logo with a white letter">
            <a:extLst>
              <a:ext uri="{FF2B5EF4-FFF2-40B4-BE49-F238E27FC236}">
                <a16:creationId xmlns:a16="http://schemas.microsoft.com/office/drawing/2014/main" id="{539798C9-8CC5-504A-D077-184282C8E9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589" r="2" b="13498"/>
          <a:stretch>
            <a:fillRect/>
          </a:stretch>
        </p:blipFill>
        <p:spPr>
          <a:xfrm>
            <a:off x="11125200" y="6431315"/>
            <a:ext cx="7373615" cy="2674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F85B5-3498-FF72-D301-B91C164CD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12079C-5A63-C805-E3A9-F9653D373BB7}"/>
              </a:ext>
            </a:extLst>
          </p:cNvPr>
          <p:cNvGrpSpPr/>
          <p:nvPr/>
        </p:nvGrpSpPr>
        <p:grpSpPr>
          <a:xfrm rot="-5400000">
            <a:off x="8248652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83248A-8A2D-BFA7-D5A7-E820EB39F8F9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3804CB1-4CBC-A24A-D4C7-6E8EEF0AEB9C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B78B0DB-D1C7-8EC8-3FE8-50FBC5D07A9D}"/>
              </a:ext>
            </a:extLst>
          </p:cNvPr>
          <p:cNvSpPr txBox="1"/>
          <p:nvPr/>
        </p:nvSpPr>
        <p:spPr>
          <a:xfrm>
            <a:off x="304800" y="498938"/>
            <a:ext cx="176022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Top Performing Counties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B29F548-760B-23E6-1A57-4FB1312A1301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1E22937-18F8-E381-7183-C2CBD6BAD399}"/>
              </a:ext>
            </a:extLst>
          </p:cNvPr>
          <p:cNvSpPr txBox="1"/>
          <p:nvPr/>
        </p:nvSpPr>
        <p:spPr>
          <a:xfrm>
            <a:off x="822537" y="2635970"/>
            <a:ext cx="128172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0DDA2C4B-B9BB-699B-C6DD-1814AF9D7875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FDEE379-6F98-A1A2-ED0B-A5C3F87340D3}"/>
              </a:ext>
            </a:extLst>
          </p:cNvPr>
          <p:cNvGrpSpPr/>
          <p:nvPr/>
        </p:nvGrpSpPr>
        <p:grpSpPr>
          <a:xfrm rot="-5400000">
            <a:off x="13119410" y="4458450"/>
            <a:ext cx="837202" cy="1930021"/>
            <a:chOff x="0" y="0"/>
            <a:chExt cx="220498" cy="50831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50F96A6-0F39-3668-EF02-8089D4F0986E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E117DB1-2E29-5A1B-2FDA-DC621691F2FD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A7966B2-40CD-6D06-E39F-59FEC069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25" t="20607" r="325" b="6832"/>
          <a:stretch>
            <a:fillRect/>
          </a:stretch>
        </p:blipFill>
        <p:spPr>
          <a:xfrm>
            <a:off x="-174716" y="1729469"/>
            <a:ext cx="18561232" cy="6629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FDF12-560E-0989-1602-06EEFA19D4B7}"/>
              </a:ext>
            </a:extLst>
          </p:cNvPr>
          <p:cNvSpPr txBox="1"/>
          <p:nvPr/>
        </p:nvSpPr>
        <p:spPr>
          <a:xfrm>
            <a:off x="1143000" y="8564890"/>
            <a:ext cx="16077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Top counties consistently show strong EV adoption due to a dense population and major cities being under them.</a:t>
            </a:r>
          </a:p>
        </p:txBody>
      </p:sp>
      <p:grpSp>
        <p:nvGrpSpPr>
          <p:cNvPr id="9" name="Group 14">
            <a:extLst>
              <a:ext uri="{FF2B5EF4-FFF2-40B4-BE49-F238E27FC236}">
                <a16:creationId xmlns:a16="http://schemas.microsoft.com/office/drawing/2014/main" id="{B4182114-464E-17C6-3534-4BB94F1F2B86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2B6B03D7-AC2F-C0A7-E513-D3404B29E3DB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09624217-36C8-9DCE-B417-76F21CBA81F3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787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5FA23-D11E-0DB8-07B6-A482E40F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DD9667-5769-ADE8-E205-23F41B337D7A}"/>
              </a:ext>
            </a:extLst>
          </p:cNvPr>
          <p:cNvGrpSpPr/>
          <p:nvPr/>
        </p:nvGrpSpPr>
        <p:grpSpPr>
          <a:xfrm rot="-5400000">
            <a:off x="8248650" y="-8275433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DC0E91-6099-5EEF-5DC9-2718376C98E6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D40E3C-D981-FC80-65CD-00071B1A2236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FED59BF-6116-E75C-1D91-26307D1797B8}"/>
              </a:ext>
            </a:extLst>
          </p:cNvPr>
          <p:cNvSpPr txBox="1"/>
          <p:nvPr/>
        </p:nvSpPr>
        <p:spPr>
          <a:xfrm>
            <a:off x="2971800" y="498938"/>
            <a:ext cx="121158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Underserved Regions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97B9C0B-1952-351A-3841-8204917882F0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D3FC03A-3FAD-4018-488C-9106E95FB171}"/>
              </a:ext>
            </a:extLst>
          </p:cNvPr>
          <p:cNvSpPr txBox="1"/>
          <p:nvPr/>
        </p:nvSpPr>
        <p:spPr>
          <a:xfrm>
            <a:off x="-731137" y="8102086"/>
            <a:ext cx="1975027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Colder and less popular with EV’s due to less accessible charging stations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1F8D324B-0D99-07FB-F43D-2FDE61769D4C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BB935-1F68-3AE6-66A3-C895C265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35" t="10175" r="45351" b="42506"/>
          <a:stretch>
            <a:fillRect/>
          </a:stretch>
        </p:blipFill>
        <p:spPr>
          <a:xfrm>
            <a:off x="-418862" y="1680806"/>
            <a:ext cx="18706862" cy="6858001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F70C8D3D-BA11-373E-2C6C-ADE98B6A7919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AB33DE3A-ADC5-D60F-A469-1BD5092D8BBD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78746D29-FAE5-796E-8B1D-BF6D95152A2B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927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A2FC93-8994-CFA7-38C9-090A4BFC4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3C16BA-7ABA-E427-C971-51712B4C13AA}"/>
              </a:ext>
            </a:extLst>
          </p:cNvPr>
          <p:cNvGrpSpPr/>
          <p:nvPr/>
        </p:nvGrpSpPr>
        <p:grpSpPr>
          <a:xfrm rot="-5400000">
            <a:off x="8248652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2904A6-DDF1-2ADE-DF43-D548C63EB325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CFB2C3D-5CDC-C9F1-F593-9AD5722E68CC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403C594-A21F-8233-A5B6-08ADAEA7F864}"/>
              </a:ext>
            </a:extLst>
          </p:cNvPr>
          <p:cNvSpPr txBox="1"/>
          <p:nvPr/>
        </p:nvSpPr>
        <p:spPr>
          <a:xfrm>
            <a:off x="304800" y="498938"/>
            <a:ext cx="17602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Clean Alternative Fuel Vehicle Program</a:t>
            </a:r>
            <a:endParaRPr lang="en-US" sz="8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05C365-65E9-2138-58C4-20D98087D1F6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B44B1D7-474A-0FA1-E58D-2D5B01369A19}"/>
              </a:ext>
            </a:extLst>
          </p:cNvPr>
          <p:cNvSpPr txBox="1"/>
          <p:nvPr/>
        </p:nvSpPr>
        <p:spPr>
          <a:xfrm>
            <a:off x="822537" y="2635970"/>
            <a:ext cx="24540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E56367D5-1A58-01F4-A021-660A605FC6A7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E270204-9864-135F-FB6F-8B42DE5BE8B4}"/>
              </a:ext>
            </a:extLst>
          </p:cNvPr>
          <p:cNvGrpSpPr/>
          <p:nvPr/>
        </p:nvGrpSpPr>
        <p:grpSpPr>
          <a:xfrm rot="-5400000" flipV="1">
            <a:off x="8687298" y="665550"/>
            <a:ext cx="837202" cy="18364201"/>
            <a:chOff x="0" y="0"/>
            <a:chExt cx="220498" cy="50831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06534B6-BEA5-66CA-1B70-88DD33A96B46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35654B9-BA4B-BB53-550B-72BD5F64C833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8C666DE-C691-0D96-FEDD-64DF26486737}"/>
              </a:ext>
            </a:extLst>
          </p:cNvPr>
          <p:cNvSpPr txBox="1"/>
          <p:nvPr/>
        </p:nvSpPr>
        <p:spPr>
          <a:xfrm>
            <a:off x="361276" y="1114491"/>
            <a:ext cx="10711066" cy="1052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Managed by the U.S Department of Energy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</a:rPr>
              <a:t>Promoting scientific and technological innovation</a:t>
            </a: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Measured based on vehicle type and electric range</a:t>
            </a:r>
          </a:p>
          <a:p>
            <a:pPr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Determines access to incentives tax credits which reduces electric vehicles cost to consumers in the </a:t>
            </a:r>
            <a:r>
              <a:rPr lang="en-US" sz="3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USA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D5F381-A3B0-1256-7C25-C6309B9A3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412" y="2820035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0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87E623-EE83-7570-8110-5DA8154F1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ABE583F-E92F-4F09-DFBC-5D0D183E02B7}"/>
              </a:ext>
            </a:extLst>
          </p:cNvPr>
          <p:cNvGrpSpPr/>
          <p:nvPr/>
        </p:nvGrpSpPr>
        <p:grpSpPr>
          <a:xfrm rot="-5400000">
            <a:off x="8248652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A60E8C-6619-FCB0-765F-4B4F26F00077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96353D6-3193-EC6B-F48D-65467A1472B7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57A6421-AE6B-9674-381B-F6825FF3FC29}"/>
              </a:ext>
            </a:extLst>
          </p:cNvPr>
          <p:cNvSpPr txBox="1"/>
          <p:nvPr/>
        </p:nvSpPr>
        <p:spPr>
          <a:xfrm>
            <a:off x="304800" y="498938"/>
            <a:ext cx="176022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CAFV Eligibility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B243BD9-76C5-BE6B-7F2F-770E959426DD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DAED090-D467-FCDA-CB11-5376E8EA7D2D}"/>
              </a:ext>
            </a:extLst>
          </p:cNvPr>
          <p:cNvSpPr txBox="1"/>
          <p:nvPr/>
        </p:nvSpPr>
        <p:spPr>
          <a:xfrm>
            <a:off x="822537" y="2635970"/>
            <a:ext cx="24540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0283E184-9A12-062E-91BE-FE4315E17689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B7C13-DE73-1862-56DE-D15EF8E4F095}"/>
              </a:ext>
            </a:extLst>
          </p:cNvPr>
          <p:cNvSpPr txBox="1"/>
          <p:nvPr/>
        </p:nvSpPr>
        <p:spPr>
          <a:xfrm>
            <a:off x="342900" y="7326140"/>
            <a:ext cx="1752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Most vehicles show “Unknown” due to constant model updates and recalls due to new technological changes and safety concerns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3E6BC8-78C1-0ABC-5715-7142C997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74"/>
          <a:stretch>
            <a:fillRect/>
          </a:stretch>
        </p:blipFill>
        <p:spPr>
          <a:xfrm>
            <a:off x="-46488" y="1790701"/>
            <a:ext cx="18499822" cy="5916008"/>
          </a:xfrm>
          <a:prstGeom prst="rect">
            <a:avLst/>
          </a:prstGeom>
        </p:spPr>
      </p:pic>
      <p:grpSp>
        <p:nvGrpSpPr>
          <p:cNvPr id="7" name="Group 14">
            <a:extLst>
              <a:ext uri="{FF2B5EF4-FFF2-40B4-BE49-F238E27FC236}">
                <a16:creationId xmlns:a16="http://schemas.microsoft.com/office/drawing/2014/main" id="{C381E63A-2161-18C0-271B-A241B062D6CF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1E604F91-B726-23C2-5305-CF7881C5A873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8E40EBC3-968B-4756-E118-0D799A504B49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7257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1BEF2-5BD4-7FAE-4911-F4D4FDFF4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050C97-63A6-A9BB-E189-CADCD23D2960}"/>
              </a:ext>
            </a:extLst>
          </p:cNvPr>
          <p:cNvGrpSpPr/>
          <p:nvPr/>
        </p:nvGrpSpPr>
        <p:grpSpPr>
          <a:xfrm rot="-5400000">
            <a:off x="8248652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32941F-98CA-83C4-1973-7F1F576B485A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22ECDF0-0ECC-6352-FA23-087E8185F158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B36C445-B041-35C1-7AC4-299619B8647C}"/>
              </a:ext>
            </a:extLst>
          </p:cNvPr>
          <p:cNvSpPr txBox="1"/>
          <p:nvPr/>
        </p:nvSpPr>
        <p:spPr>
          <a:xfrm>
            <a:off x="432589" y="443196"/>
            <a:ext cx="17003963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New Registrations Over The  Years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5CD85CC-643F-E7E5-027C-C6750B1D23F6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8C9369-E81C-604A-E13B-5E3F5C8D0FA1}"/>
              </a:ext>
            </a:extLst>
          </p:cNvPr>
          <p:cNvSpPr txBox="1"/>
          <p:nvPr/>
        </p:nvSpPr>
        <p:spPr>
          <a:xfrm>
            <a:off x="323971" y="8724900"/>
            <a:ext cx="172212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Recent dip in 2024 show a slight decline due to market saturation supply chain shifts and stricter CAFV Eligibility</a:t>
            </a:r>
            <a:endParaRPr lang="en-US" altLang="en-US" sz="44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E14961B7-2669-07B0-F0F2-8A0086A32AF7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DC8EF-2BC7-7292-5CE4-3F7A5CD6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14" t="6864" b="4671"/>
          <a:stretch>
            <a:fillRect/>
          </a:stretch>
        </p:blipFill>
        <p:spPr>
          <a:xfrm>
            <a:off x="-2263" y="1790701"/>
            <a:ext cx="18278192" cy="6378542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9C309866-DBA4-8DD0-1EF8-4F05C5481C78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F03AC558-9E70-4A02-4A18-114549A59E77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037471C0-6145-F1BD-E2AC-7165480CB474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626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03E4B-D22C-BFBF-3FEF-854B729B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9E4D692-D8AD-4A87-DE85-A8B7F8D6E18E}"/>
              </a:ext>
            </a:extLst>
          </p:cNvPr>
          <p:cNvGrpSpPr/>
          <p:nvPr/>
        </p:nvGrpSpPr>
        <p:grpSpPr>
          <a:xfrm rot="-5400000">
            <a:off x="8229034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43E09B-EF55-E6C7-F199-A6031F11F681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2D2C037-9C31-90C8-0809-A42B07CD50BE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8258DAB-DC05-94C7-1817-10499657D1E1}"/>
              </a:ext>
            </a:extLst>
          </p:cNvPr>
          <p:cNvSpPr txBox="1"/>
          <p:nvPr/>
        </p:nvSpPr>
        <p:spPr>
          <a:xfrm>
            <a:off x="6790" y="439983"/>
            <a:ext cx="18288000" cy="99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8000" b="1" dirty="0">
                <a:solidFill>
                  <a:schemeClr val="bg1"/>
                </a:solidFill>
                <a:latin typeface="Agrandir Bold" panose="020B0604020202020204" charset="0"/>
                <a:ea typeface="Agrandir Bold"/>
                <a:cs typeface="Agrandir Bold"/>
                <a:sym typeface="Agrandir Bold"/>
              </a:rPr>
              <a:t>Charging Station Providers</a:t>
            </a:r>
            <a:endParaRPr lang="en-US" sz="7499" b="1" dirty="0">
              <a:solidFill>
                <a:srgbClr val="FFFFFF"/>
              </a:solidFill>
              <a:latin typeface="Agrandir Bold" panose="020B0604020202020204" charset="0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A23E626-D3C0-9361-9401-788CFD8BD130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7EA97A8-4B10-9BF4-C394-6FBE88E0465E}"/>
              </a:ext>
            </a:extLst>
          </p:cNvPr>
          <p:cNvSpPr txBox="1"/>
          <p:nvPr/>
        </p:nvSpPr>
        <p:spPr>
          <a:xfrm>
            <a:off x="576734" y="4811415"/>
            <a:ext cx="16676437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Puget Sound Energy dominates with over 155k EVs rely on Puget Sound Energy for charging making it the state’s most critical utility for EV infrastructure.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Bonneville Power Administration and City of Seattle serve tens of thousands of EVs, showing strong urban coverage.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Smaller providers support niche regions often in remote or underserved areas.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756F67DF-E3BA-3A21-5D22-2A272E90D27B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A62E-298F-5C1C-339B-2AB62AA5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95" b="56783"/>
          <a:stretch>
            <a:fillRect/>
          </a:stretch>
        </p:blipFill>
        <p:spPr>
          <a:xfrm>
            <a:off x="-9830" y="1790701"/>
            <a:ext cx="18268427" cy="2667000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1F1153EA-302A-8335-DBCC-CBF8E4403FE6}"/>
              </a:ext>
            </a:extLst>
          </p:cNvPr>
          <p:cNvGrpSpPr/>
          <p:nvPr/>
        </p:nvGrpSpPr>
        <p:grpSpPr>
          <a:xfrm rot="-5400000">
            <a:off x="16927906" y="8882006"/>
            <a:ext cx="837202" cy="1930021"/>
            <a:chOff x="0" y="0"/>
            <a:chExt cx="220498" cy="508318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D1C83811-775E-60C4-5694-514552293B3D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51D7ED4C-D048-CB06-F6CF-E5295EDAE71B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686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2AFF8-BAF7-1F45-C093-AC5F5DBCF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B4DEEF-2500-CEE7-469F-361320765D78}"/>
              </a:ext>
            </a:extLst>
          </p:cNvPr>
          <p:cNvGrpSpPr/>
          <p:nvPr/>
        </p:nvGrpSpPr>
        <p:grpSpPr>
          <a:xfrm rot="-5400000">
            <a:off x="8248652" y="-8248650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DB2808-44B5-06A6-E505-A503BF1091BA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99A3A2-0942-C9B6-0091-573AA971FE3A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045410B-FD2D-B327-11C6-7606516FF314}"/>
              </a:ext>
            </a:extLst>
          </p:cNvPr>
          <p:cNvSpPr txBox="1"/>
          <p:nvPr/>
        </p:nvSpPr>
        <p:spPr>
          <a:xfrm>
            <a:off x="3276600" y="498938"/>
            <a:ext cx="112014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Electric Range </a:t>
            </a:r>
            <a:r>
              <a:rPr lang="en-US" sz="40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(in miles)</a:t>
            </a:r>
            <a:endParaRPr lang="en-US" sz="7499" b="1" dirty="0">
              <a:solidFill>
                <a:srgbClr val="FFFFFF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8502244-3690-EA67-E334-B45FC637B45B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0D2B236-8D6C-E483-2327-5274AF39C011}"/>
              </a:ext>
            </a:extLst>
          </p:cNvPr>
          <p:cNvSpPr txBox="1"/>
          <p:nvPr/>
        </p:nvSpPr>
        <p:spPr>
          <a:xfrm flipH="1">
            <a:off x="356213" y="8433845"/>
            <a:ext cx="1684019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For drivers with range anxiety Tesla’s are the top choice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2FB49F35-AE9E-E83C-792F-2DD100075707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7DACC8-80E3-980B-ADAE-32351311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500" t="479" r="1500" b="21599"/>
          <a:stretch>
            <a:fillRect/>
          </a:stretch>
        </p:blipFill>
        <p:spPr>
          <a:xfrm>
            <a:off x="-304800" y="1786159"/>
            <a:ext cx="18592800" cy="6752646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645B4122-BA16-6503-D9AE-85789D93D260}"/>
              </a:ext>
            </a:extLst>
          </p:cNvPr>
          <p:cNvGrpSpPr/>
          <p:nvPr/>
        </p:nvGrpSpPr>
        <p:grpSpPr>
          <a:xfrm rot="-5400000">
            <a:off x="16927906" y="8882006"/>
            <a:ext cx="837202" cy="1930021"/>
            <a:chOff x="0" y="0"/>
            <a:chExt cx="220498" cy="508318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141F31BA-CA5B-7BE8-9877-822CAE694D24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5D2BB0F1-1D2A-D724-4DD5-613DD7D1FA72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594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4737032" y="-3263968"/>
            <a:ext cx="8283288" cy="18818648"/>
            <a:chOff x="0" y="-66675"/>
            <a:chExt cx="1228488" cy="23645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8488" cy="2297854"/>
            </a:xfrm>
            <a:custGeom>
              <a:avLst/>
              <a:gdLst/>
              <a:ahLst/>
              <a:cxnLst/>
              <a:rect l="l" t="t" r="r" b="b"/>
              <a:pathLst>
                <a:path w="1228488" h="2297854">
                  <a:moveTo>
                    <a:pt x="0" y="0"/>
                  </a:moveTo>
                  <a:lnTo>
                    <a:pt x="1228488" y="0"/>
                  </a:lnTo>
                  <a:lnTo>
                    <a:pt x="1228488" y="2297854"/>
                  </a:lnTo>
                  <a:lnTo>
                    <a:pt x="0" y="2297854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228488" cy="2364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29000" y="571033"/>
            <a:ext cx="9718681" cy="97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500"/>
              </a:lnSpc>
            </a:pPr>
            <a:r>
              <a:rPr lang="en-US" sz="75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Recommendations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706600" y="3738500"/>
            <a:ext cx="3496768" cy="4199176"/>
          </a:xfrm>
          <a:custGeom>
            <a:avLst/>
            <a:gdLst/>
            <a:ahLst/>
            <a:cxnLst/>
            <a:rect l="l" t="t" r="r" b="b"/>
            <a:pathLst>
              <a:path w="3496768" h="4199176">
                <a:moveTo>
                  <a:pt x="0" y="0"/>
                </a:moveTo>
                <a:lnTo>
                  <a:pt x="3496768" y="0"/>
                </a:lnTo>
                <a:lnTo>
                  <a:pt x="3496768" y="4199175"/>
                </a:lnTo>
                <a:lnTo>
                  <a:pt x="0" y="419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0FE134D-FA09-74F8-D22E-535B071ED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50AFE326-9FDD-2D32-2975-32295A982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-184666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4041982F-FD15-57DB-37A6-C11B9C5F9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376802"/>
            <a:ext cx="14325600" cy="327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A3CAE031-C4FE-EF66-9B5F-673B2C5C5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486DBB-BFBE-8F06-3FB3-BFF253F44719}"/>
              </a:ext>
            </a:extLst>
          </p:cNvPr>
          <p:cNvSpPr txBox="1"/>
          <p:nvPr/>
        </p:nvSpPr>
        <p:spPr>
          <a:xfrm>
            <a:off x="381000" y="1997206"/>
            <a:ext cx="1907791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Improve Charging Infrastructure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Prioritize underserved counties with limited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Working with smaller utilities to install fast charging stations in remote and colder regions </a:t>
            </a:r>
          </a:p>
          <a:p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 </a:t>
            </a:r>
          </a:p>
          <a:p>
            <a:r>
              <a:rPr lang="en-US" sz="28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Boost Public Awareness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Run targeted campaigns on EV benefits like cost savings and CAFV eligibility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Partner with local governments and community groups to build trust and visibility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Leverage Policy Incentives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Clarify CAFV eligibility to reduce “unknown” classifications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Promote state and federal incentives more effectively to drive adoption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Support High Performing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Strengthen infrastructure in urban counties to sustain momentum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Benchmark these regions as markers for ideal 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Data Backed Investments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Give resources to counties with the largest adoption gaps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Track EV growth trends to spot more trends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87F1B-E449-307F-C6E6-C9C0DBF85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C45571-44A5-6A1E-4493-369DA81724E1}"/>
              </a:ext>
            </a:extLst>
          </p:cNvPr>
          <p:cNvSpPr/>
          <p:nvPr/>
        </p:nvSpPr>
        <p:spPr>
          <a:xfrm>
            <a:off x="11658600" y="5917065"/>
            <a:ext cx="5820774" cy="2777708"/>
          </a:xfrm>
          <a:prstGeom prst="rect">
            <a:avLst/>
          </a:prstGeom>
          <a:solidFill>
            <a:srgbClr val="358176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7B230-BFAA-5D00-FE1D-41331CAA460C}"/>
              </a:ext>
            </a:extLst>
          </p:cNvPr>
          <p:cNvSpPr/>
          <p:nvPr/>
        </p:nvSpPr>
        <p:spPr>
          <a:xfrm>
            <a:off x="11658600" y="2095500"/>
            <a:ext cx="5820774" cy="2777708"/>
          </a:xfrm>
          <a:prstGeom prst="rect">
            <a:avLst/>
          </a:prstGeom>
          <a:solidFill>
            <a:srgbClr val="358176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3EBD776-0773-8C75-EBE0-D34E13BEB2BF}"/>
              </a:ext>
            </a:extLst>
          </p:cNvPr>
          <p:cNvGrpSpPr/>
          <p:nvPr/>
        </p:nvGrpSpPr>
        <p:grpSpPr>
          <a:xfrm rot="5400000" flipV="1">
            <a:off x="2481896" y="-1391121"/>
            <a:ext cx="4561209" cy="9525002"/>
            <a:chOff x="0" y="0"/>
            <a:chExt cx="1201306" cy="13960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7EEF06-DFCF-8C14-6F0F-CD5E4E6EF86E}"/>
                </a:ext>
              </a:extLst>
            </p:cNvPr>
            <p:cNvSpPr/>
            <p:nvPr/>
          </p:nvSpPr>
          <p:spPr>
            <a:xfrm>
              <a:off x="0" y="0"/>
              <a:ext cx="1201306" cy="1396045"/>
            </a:xfrm>
            <a:custGeom>
              <a:avLst/>
              <a:gdLst/>
              <a:ahLst/>
              <a:cxnLst/>
              <a:rect l="l" t="t" r="r" b="b"/>
              <a:pathLst>
                <a:path w="1201306" h="1396045">
                  <a:moveTo>
                    <a:pt x="0" y="0"/>
                  </a:moveTo>
                  <a:lnTo>
                    <a:pt x="1201306" y="0"/>
                  </a:lnTo>
                  <a:lnTo>
                    <a:pt x="1201306" y="1396045"/>
                  </a:lnTo>
                  <a:lnTo>
                    <a:pt x="0" y="1396045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D8AB75-ADA3-5689-FAA6-FEBC8A390212}"/>
                </a:ext>
              </a:extLst>
            </p:cNvPr>
            <p:cNvSpPr txBox="1"/>
            <p:nvPr/>
          </p:nvSpPr>
          <p:spPr>
            <a:xfrm>
              <a:off x="0" y="-66675"/>
              <a:ext cx="1201306" cy="1462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AutoShape 10">
            <a:extLst>
              <a:ext uri="{FF2B5EF4-FFF2-40B4-BE49-F238E27FC236}">
                <a16:creationId xmlns:a16="http://schemas.microsoft.com/office/drawing/2014/main" id="{9FAEA54B-A6C6-51CF-9FEB-C71EBB129A4B}"/>
              </a:ext>
            </a:extLst>
          </p:cNvPr>
          <p:cNvSpPr/>
          <p:nvPr/>
        </p:nvSpPr>
        <p:spPr>
          <a:xfrm>
            <a:off x="1749749" y="5661780"/>
            <a:ext cx="6159243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B082C18-B440-25EE-0215-2B5BC61CC0DB}"/>
              </a:ext>
            </a:extLst>
          </p:cNvPr>
          <p:cNvGrpSpPr/>
          <p:nvPr/>
        </p:nvGrpSpPr>
        <p:grpSpPr>
          <a:xfrm>
            <a:off x="886883" y="7810500"/>
            <a:ext cx="995232" cy="995232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B0FC9C3-1F1F-3FA9-CF6F-D13A8376D2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C4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CB08DF7-F94C-3814-53E2-E58F65A3A28D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61560" tIns="61560" rIns="61560" bIns="6156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D75FE6A9-79AD-9904-F4FA-48245E7BF9D8}"/>
              </a:ext>
            </a:extLst>
          </p:cNvPr>
          <p:cNvSpPr/>
          <p:nvPr/>
        </p:nvSpPr>
        <p:spPr>
          <a:xfrm>
            <a:off x="1113496" y="8095748"/>
            <a:ext cx="542005" cy="424735"/>
          </a:xfrm>
          <a:custGeom>
            <a:avLst/>
            <a:gdLst/>
            <a:ahLst/>
            <a:cxnLst/>
            <a:rect l="l" t="t" r="r" b="b"/>
            <a:pathLst>
              <a:path w="542005" h="424735">
                <a:moveTo>
                  <a:pt x="0" y="0"/>
                </a:moveTo>
                <a:lnTo>
                  <a:pt x="542004" y="0"/>
                </a:lnTo>
                <a:lnTo>
                  <a:pt x="542004" y="424734"/>
                </a:lnTo>
                <a:lnTo>
                  <a:pt x="0" y="42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DD5B2C81-F67B-A2BD-9C5E-7BB85C8F993E}"/>
              </a:ext>
            </a:extLst>
          </p:cNvPr>
          <p:cNvSpPr/>
          <p:nvPr/>
        </p:nvSpPr>
        <p:spPr>
          <a:xfrm>
            <a:off x="5227056" y="6164678"/>
            <a:ext cx="542005" cy="424735"/>
          </a:xfrm>
          <a:custGeom>
            <a:avLst/>
            <a:gdLst/>
            <a:ahLst/>
            <a:cxnLst/>
            <a:rect l="l" t="t" r="r" b="b"/>
            <a:pathLst>
              <a:path w="542005" h="424735">
                <a:moveTo>
                  <a:pt x="0" y="0"/>
                </a:moveTo>
                <a:lnTo>
                  <a:pt x="542005" y="0"/>
                </a:lnTo>
                <a:lnTo>
                  <a:pt x="542005" y="424734"/>
                </a:lnTo>
                <a:lnTo>
                  <a:pt x="0" y="42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02B623D-93DC-BDAA-DAD8-A12393473FB1}"/>
              </a:ext>
            </a:extLst>
          </p:cNvPr>
          <p:cNvSpPr txBox="1"/>
          <p:nvPr/>
        </p:nvSpPr>
        <p:spPr>
          <a:xfrm>
            <a:off x="1749749" y="2753099"/>
            <a:ext cx="5905404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49"/>
              </a:lnSpc>
              <a:spcBef>
                <a:spcPct val="0"/>
              </a:spcBef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Overview </a:t>
            </a:r>
            <a:endParaRPr lang="en-US" sz="7499" b="1" u="none" strike="noStrike" dirty="0">
              <a:solidFill>
                <a:srgbClr val="FFFFFF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4C51D10-418E-5B7D-41FD-CDA28AFC522F}"/>
              </a:ext>
            </a:extLst>
          </p:cNvPr>
          <p:cNvSpPr txBox="1"/>
          <p:nvPr/>
        </p:nvSpPr>
        <p:spPr>
          <a:xfrm>
            <a:off x="9144000" y="1737049"/>
            <a:ext cx="8335374" cy="2495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04E732-F71C-AB29-87D5-78B7C96C25F7}"/>
              </a:ext>
            </a:extLst>
          </p:cNvPr>
          <p:cNvSpPr txBox="1"/>
          <p:nvPr/>
        </p:nvSpPr>
        <p:spPr>
          <a:xfrm>
            <a:off x="2015425" y="7720264"/>
            <a:ext cx="10116561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endParaRPr lang="en-US" sz="38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>
              <a:lnSpc>
                <a:spcPts val="2800"/>
              </a:lnSpc>
            </a:pPr>
            <a:r>
              <a:rPr lang="en-US" sz="3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Source: </a:t>
            </a:r>
          </a:p>
          <a:p>
            <a:pPr>
              <a:lnSpc>
                <a:spcPts val="2800"/>
              </a:lnSpc>
            </a:pPr>
            <a:endParaRPr lang="en-US" sz="38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>
              <a:lnSpc>
                <a:spcPts val="2800"/>
              </a:lnSpc>
            </a:pPr>
            <a:r>
              <a:rPr lang="en-US" sz="3800" b="1" u="sng" dirty="0">
                <a:solidFill>
                  <a:srgbClr val="00B050"/>
                </a:solidFill>
                <a:latin typeface="Poppins Semi-Bold"/>
                <a:ea typeface="Poppins Semi-Bold"/>
                <a:cs typeface="Poppins Semi-Bold"/>
                <a:sym typeface="Poppins Semi-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Washington State Electric Vehicle Population Data</a:t>
            </a:r>
            <a:endParaRPr lang="en-US" sz="3800" b="1" u="sng" dirty="0">
              <a:solidFill>
                <a:srgbClr val="00B05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endParaRPr lang="en-US" sz="28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91094F6-1C01-E11D-1256-6E48255E13F6}"/>
              </a:ext>
            </a:extLst>
          </p:cNvPr>
          <p:cNvSpPr txBox="1"/>
          <p:nvPr/>
        </p:nvSpPr>
        <p:spPr>
          <a:xfrm rot="5400000">
            <a:off x="16489830" y="3015615"/>
            <a:ext cx="4561209" cy="7115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A79D7351-DE6B-1D0E-88E3-911227BA63D7}"/>
              </a:ext>
            </a:extLst>
          </p:cNvPr>
          <p:cNvSpPr txBox="1"/>
          <p:nvPr/>
        </p:nvSpPr>
        <p:spPr>
          <a:xfrm rot="5400000">
            <a:off x="10988824" y="-1983387"/>
            <a:ext cx="4561209" cy="10720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B412E-311C-1DDB-3B9D-8C45E0A4692B}"/>
              </a:ext>
            </a:extLst>
          </p:cNvPr>
          <p:cNvSpPr txBox="1"/>
          <p:nvPr/>
        </p:nvSpPr>
        <p:spPr>
          <a:xfrm>
            <a:off x="11515328" y="2295351"/>
            <a:ext cx="6107317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ea typeface="Poppins Semi-Bold"/>
                <a:cs typeface="Poppins" panose="00000500000000000000" pitchFamily="2" charset="0"/>
                <a:sym typeface="Poppins Semi-Bold"/>
              </a:rPr>
              <a:t>Initial rows 264,269</a:t>
            </a:r>
          </a:p>
          <a:p>
            <a:pPr algn="ctr"/>
            <a:endParaRPr lang="en-US" sz="6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" panose="02040504050005020304" pitchFamily="18" charset="0"/>
              <a:ea typeface="Poppins Semi-Bold"/>
              <a:cs typeface="Poppins" panose="00000500000000000000" pitchFamily="2" charset="0"/>
              <a:sym typeface="Poppins Semi-Bold"/>
            </a:endParaRPr>
          </a:p>
          <a:p>
            <a:pPr algn="ctr"/>
            <a:endParaRPr lang="en-US" sz="6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" panose="02040504050005020304" pitchFamily="18" charset="0"/>
              <a:ea typeface="Poppins Semi-Bold"/>
              <a:cs typeface="Poppins" panose="00000500000000000000" pitchFamily="2" charset="0"/>
              <a:sym typeface="Poppins Semi-Bold"/>
            </a:endParaRPr>
          </a:p>
          <a:p>
            <a:pPr algn="ctr"/>
            <a:r>
              <a:rPr lang="en-US" sz="6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ea typeface="Poppins Semi-Bold"/>
                <a:cs typeface="Poppins" panose="00000500000000000000" pitchFamily="2" charset="0"/>
                <a:sym typeface="Poppins Semi-Bold"/>
              </a:rPr>
              <a:t>Cleaned rows 263,969</a:t>
            </a:r>
          </a:p>
          <a:p>
            <a:pPr algn="ctr"/>
            <a:endParaRPr lang="en-US" sz="6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" panose="02040504050005020304" pitchFamily="18" charset="0"/>
              <a:cs typeface="Poppins" panose="00000500000000000000" pitchFamily="2" charset="0"/>
            </a:endParaRPr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4BEA37AC-73CE-BFC9-8724-25713899749C}"/>
              </a:ext>
            </a:extLst>
          </p:cNvPr>
          <p:cNvSpPr/>
          <p:nvPr/>
        </p:nvSpPr>
        <p:spPr>
          <a:xfrm rot="720291">
            <a:off x="15789390" y="133748"/>
            <a:ext cx="1380791" cy="1764365"/>
          </a:xfrm>
          <a:custGeom>
            <a:avLst/>
            <a:gdLst/>
            <a:ahLst/>
            <a:cxnLst/>
            <a:rect l="l" t="t" r="r" b="b"/>
            <a:pathLst>
              <a:path w="3496768" h="4199176">
                <a:moveTo>
                  <a:pt x="0" y="0"/>
                </a:moveTo>
                <a:lnTo>
                  <a:pt x="3496768" y="0"/>
                </a:lnTo>
                <a:lnTo>
                  <a:pt x="3496768" y="4199175"/>
                </a:lnTo>
                <a:lnTo>
                  <a:pt x="0" y="419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 descr="A logo with a flag&#10;&#10;AI-generated content may be incorrect.">
            <a:extLst>
              <a:ext uri="{FF2B5EF4-FFF2-40B4-BE49-F238E27FC236}">
                <a16:creationId xmlns:a16="http://schemas.microsoft.com/office/drawing/2014/main" id="{7A564A15-74A1-4C6A-4E9A-CA658B3AB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4" b="34286"/>
          <a:stretch>
            <a:fillRect/>
          </a:stretch>
        </p:blipFill>
        <p:spPr>
          <a:xfrm>
            <a:off x="886883" y="6232564"/>
            <a:ext cx="3810000" cy="11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F3F7C-E7BC-FCA8-FAD5-F1FF8821E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dge Unfollow outline">
            <a:extLst>
              <a:ext uri="{FF2B5EF4-FFF2-40B4-BE49-F238E27FC236}">
                <a16:creationId xmlns:a16="http://schemas.microsoft.com/office/drawing/2014/main" id="{107D9E13-4125-1252-3912-C9A5743AB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15800" y="2346429"/>
            <a:ext cx="4267200" cy="4267200"/>
          </a:xfrm>
          <a:prstGeom prst="rect">
            <a:avLst/>
          </a:pr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7EDF4C6D-2668-7FE6-78FD-3AC2ABF96B8F}"/>
              </a:ext>
            </a:extLst>
          </p:cNvPr>
          <p:cNvSpPr/>
          <p:nvPr/>
        </p:nvSpPr>
        <p:spPr>
          <a:xfrm>
            <a:off x="13047339" y="2889586"/>
            <a:ext cx="2404119" cy="2887043"/>
          </a:xfrm>
          <a:custGeom>
            <a:avLst/>
            <a:gdLst/>
            <a:ahLst/>
            <a:cxnLst/>
            <a:rect l="l" t="t" r="r" b="b"/>
            <a:pathLst>
              <a:path w="2404119" h="2887043">
                <a:moveTo>
                  <a:pt x="0" y="0"/>
                </a:moveTo>
                <a:lnTo>
                  <a:pt x="2404119" y="0"/>
                </a:lnTo>
                <a:lnTo>
                  <a:pt x="2404119" y="2887043"/>
                </a:lnTo>
                <a:lnTo>
                  <a:pt x="0" y="2887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C1EEE9-1E86-DFC9-C6CF-626648A41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H="1">
            <a:off x="7920445" y="-8020508"/>
            <a:ext cx="2586025" cy="18426915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6575ADB-DB25-ABFC-92B4-F34C421175EE}"/>
              </a:ext>
            </a:extLst>
          </p:cNvPr>
          <p:cNvSpPr txBox="1"/>
          <p:nvPr/>
        </p:nvSpPr>
        <p:spPr>
          <a:xfrm>
            <a:off x="381000" y="3112174"/>
            <a:ext cx="8763000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Does not include several factors like:</a:t>
            </a:r>
          </a:p>
          <a:p>
            <a:endParaRPr lang="en-US" sz="4400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Gas car population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b="1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Other states and countries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b="1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Income level of purchasers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b="1" dirty="0">
              <a:solidFill>
                <a:schemeClr val="bg1"/>
              </a:solidFill>
              <a:latin typeface="Amasis MT Pro" panose="02040504050005020304" pitchFamily="18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Missing MSRP prices in many registration entries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223E7B1-BEE0-DDC9-4A61-15BDB6BAE56B}"/>
              </a:ext>
            </a:extLst>
          </p:cNvPr>
          <p:cNvSpPr txBox="1"/>
          <p:nvPr/>
        </p:nvSpPr>
        <p:spPr>
          <a:xfrm>
            <a:off x="1336306" y="789572"/>
            <a:ext cx="10093694" cy="88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Dataset Limitations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21B7081B-3DFA-F90E-9B3D-C110EEB1B943}"/>
              </a:ext>
            </a:extLst>
          </p:cNvPr>
          <p:cNvGrpSpPr/>
          <p:nvPr/>
        </p:nvGrpSpPr>
        <p:grpSpPr>
          <a:xfrm rot="-5400000" flipV="1">
            <a:off x="8687298" y="665550"/>
            <a:ext cx="837202" cy="18364201"/>
            <a:chOff x="0" y="0"/>
            <a:chExt cx="220498" cy="508318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FBAF35CD-18A5-9EB5-6EEF-CA8CD3849910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16">
              <a:extLst>
                <a:ext uri="{FF2B5EF4-FFF2-40B4-BE49-F238E27FC236}">
                  <a16:creationId xmlns:a16="http://schemas.microsoft.com/office/drawing/2014/main" id="{0290C08A-7851-71E7-01F3-4D877A24D27C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8" name="Graphic 17" descr="Close outline">
            <a:extLst>
              <a:ext uri="{FF2B5EF4-FFF2-40B4-BE49-F238E27FC236}">
                <a16:creationId xmlns:a16="http://schemas.microsoft.com/office/drawing/2014/main" id="{A899B7D1-2DF0-E538-86C7-4A283BCF9D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58698" y="2689212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0255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26791" y="-157109"/>
            <a:ext cx="4561209" cy="5897744"/>
            <a:chOff x="0" y="0"/>
            <a:chExt cx="1201306" cy="15533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1306" cy="1553315"/>
            </a:xfrm>
            <a:custGeom>
              <a:avLst/>
              <a:gdLst/>
              <a:ahLst/>
              <a:cxnLst/>
              <a:rect l="l" t="t" r="r" b="b"/>
              <a:pathLst>
                <a:path w="1201306" h="1553315">
                  <a:moveTo>
                    <a:pt x="0" y="0"/>
                  </a:moveTo>
                  <a:lnTo>
                    <a:pt x="1201306" y="0"/>
                  </a:lnTo>
                  <a:lnTo>
                    <a:pt x="1201306" y="1553315"/>
                  </a:lnTo>
                  <a:lnTo>
                    <a:pt x="0" y="1553315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201306" cy="1619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8756742" y="-447269"/>
            <a:ext cx="7714680" cy="5842255"/>
            <a:chOff x="0" y="0"/>
            <a:chExt cx="2031850" cy="15387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31850" cy="1538701"/>
            </a:xfrm>
            <a:custGeom>
              <a:avLst/>
              <a:gdLst/>
              <a:ahLst/>
              <a:cxnLst/>
              <a:rect l="l" t="t" r="r" b="b"/>
              <a:pathLst>
                <a:path w="2031850" h="1538701">
                  <a:moveTo>
                    <a:pt x="40141" y="0"/>
                  </a:moveTo>
                  <a:lnTo>
                    <a:pt x="1991709" y="0"/>
                  </a:lnTo>
                  <a:cubicBezTo>
                    <a:pt x="2002355" y="0"/>
                    <a:pt x="2012565" y="4229"/>
                    <a:pt x="2020093" y="11757"/>
                  </a:cubicBezTo>
                  <a:cubicBezTo>
                    <a:pt x="2027621" y="19285"/>
                    <a:pt x="2031850" y="29495"/>
                    <a:pt x="2031850" y="40141"/>
                  </a:cubicBezTo>
                  <a:lnTo>
                    <a:pt x="2031850" y="1498560"/>
                  </a:lnTo>
                  <a:cubicBezTo>
                    <a:pt x="2031850" y="1509206"/>
                    <a:pt x="2027621" y="1519416"/>
                    <a:pt x="2020093" y="1526944"/>
                  </a:cubicBezTo>
                  <a:cubicBezTo>
                    <a:pt x="2012565" y="1534472"/>
                    <a:pt x="2002355" y="1538701"/>
                    <a:pt x="1991709" y="1538701"/>
                  </a:cubicBezTo>
                  <a:lnTo>
                    <a:pt x="40141" y="1538701"/>
                  </a:lnTo>
                  <a:cubicBezTo>
                    <a:pt x="29495" y="1538701"/>
                    <a:pt x="19285" y="1534472"/>
                    <a:pt x="11757" y="1526944"/>
                  </a:cubicBezTo>
                  <a:cubicBezTo>
                    <a:pt x="4229" y="1519416"/>
                    <a:pt x="0" y="1509206"/>
                    <a:pt x="0" y="1498560"/>
                  </a:cubicBezTo>
                  <a:lnTo>
                    <a:pt x="0" y="40141"/>
                  </a:lnTo>
                  <a:cubicBezTo>
                    <a:pt x="0" y="29495"/>
                    <a:pt x="4229" y="19285"/>
                    <a:pt x="11757" y="11757"/>
                  </a:cubicBezTo>
                  <a:cubicBezTo>
                    <a:pt x="19285" y="4229"/>
                    <a:pt x="29495" y="0"/>
                    <a:pt x="401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031850" cy="1605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70572" y="-374203"/>
            <a:ext cx="7260576" cy="5571719"/>
            <a:chOff x="0" y="0"/>
            <a:chExt cx="1124853" cy="8632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4853" cy="863205"/>
            </a:xfrm>
            <a:custGeom>
              <a:avLst/>
              <a:gdLst/>
              <a:ahLst/>
              <a:cxnLst/>
              <a:rect l="l" t="t" r="r" b="b"/>
              <a:pathLst>
                <a:path w="1124853" h="863205">
                  <a:moveTo>
                    <a:pt x="31989" y="0"/>
                  </a:moveTo>
                  <a:lnTo>
                    <a:pt x="1092864" y="0"/>
                  </a:lnTo>
                  <a:cubicBezTo>
                    <a:pt x="1101348" y="0"/>
                    <a:pt x="1109485" y="3370"/>
                    <a:pt x="1115484" y="9369"/>
                  </a:cubicBezTo>
                  <a:cubicBezTo>
                    <a:pt x="1121483" y="15368"/>
                    <a:pt x="1124853" y="23505"/>
                    <a:pt x="1124853" y="31989"/>
                  </a:cubicBezTo>
                  <a:lnTo>
                    <a:pt x="1124853" y="831216"/>
                  </a:lnTo>
                  <a:cubicBezTo>
                    <a:pt x="1124853" y="839700"/>
                    <a:pt x="1121483" y="847837"/>
                    <a:pt x="1115484" y="853836"/>
                  </a:cubicBezTo>
                  <a:cubicBezTo>
                    <a:pt x="1109485" y="859835"/>
                    <a:pt x="1101348" y="863205"/>
                    <a:pt x="1092864" y="863205"/>
                  </a:cubicBezTo>
                  <a:lnTo>
                    <a:pt x="31989" y="863205"/>
                  </a:lnTo>
                  <a:cubicBezTo>
                    <a:pt x="14322" y="863205"/>
                    <a:pt x="0" y="848883"/>
                    <a:pt x="0" y="831216"/>
                  </a:cubicBezTo>
                  <a:lnTo>
                    <a:pt x="0" y="31989"/>
                  </a:lnTo>
                  <a:cubicBezTo>
                    <a:pt x="0" y="23505"/>
                    <a:pt x="3370" y="15368"/>
                    <a:pt x="9369" y="9369"/>
                  </a:cubicBezTo>
                  <a:cubicBezTo>
                    <a:pt x="15368" y="3370"/>
                    <a:pt x="23505" y="0"/>
                    <a:pt x="31989" y="0"/>
                  </a:cubicBezTo>
                  <a:close/>
                </a:path>
              </a:pathLst>
            </a:custGeom>
            <a:blipFill>
              <a:blip r:embed="rId2"/>
              <a:stretch>
                <a:fillRect l="-47900" t="-12001" b="-166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12191" y="3048151"/>
            <a:ext cx="6626733" cy="2692484"/>
            <a:chOff x="0" y="0"/>
            <a:chExt cx="1745312" cy="7091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5312" cy="709132"/>
            </a:xfrm>
            <a:custGeom>
              <a:avLst/>
              <a:gdLst/>
              <a:ahLst/>
              <a:cxnLst/>
              <a:rect l="l" t="t" r="r" b="b"/>
              <a:pathLst>
                <a:path w="1745312" h="709132">
                  <a:moveTo>
                    <a:pt x="46731" y="0"/>
                  </a:moveTo>
                  <a:lnTo>
                    <a:pt x="1698581" y="0"/>
                  </a:lnTo>
                  <a:cubicBezTo>
                    <a:pt x="1710975" y="0"/>
                    <a:pt x="1722861" y="4923"/>
                    <a:pt x="1731625" y="13687"/>
                  </a:cubicBezTo>
                  <a:cubicBezTo>
                    <a:pt x="1740389" y="22451"/>
                    <a:pt x="1745312" y="34337"/>
                    <a:pt x="1745312" y="46731"/>
                  </a:cubicBezTo>
                  <a:lnTo>
                    <a:pt x="1745312" y="662400"/>
                  </a:lnTo>
                  <a:cubicBezTo>
                    <a:pt x="1745312" y="688209"/>
                    <a:pt x="1724390" y="709132"/>
                    <a:pt x="1698581" y="709132"/>
                  </a:cubicBezTo>
                  <a:lnTo>
                    <a:pt x="46731" y="709132"/>
                  </a:lnTo>
                  <a:cubicBezTo>
                    <a:pt x="20922" y="709132"/>
                    <a:pt x="0" y="688209"/>
                    <a:pt x="0" y="662400"/>
                  </a:cubicBezTo>
                  <a:lnTo>
                    <a:pt x="0" y="46731"/>
                  </a:lnTo>
                  <a:cubicBezTo>
                    <a:pt x="0" y="20922"/>
                    <a:pt x="20922" y="0"/>
                    <a:pt x="46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745312" cy="775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9200" y="3110352"/>
            <a:ext cx="6519724" cy="2537791"/>
            <a:chOff x="0" y="0"/>
            <a:chExt cx="978987" cy="5451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78987" cy="545121"/>
            </a:xfrm>
            <a:custGeom>
              <a:avLst/>
              <a:gdLst/>
              <a:ahLst/>
              <a:cxnLst/>
              <a:rect l="l" t="t" r="r" b="b"/>
              <a:pathLst>
                <a:path w="978987" h="545121">
                  <a:moveTo>
                    <a:pt x="49007" y="0"/>
                  </a:moveTo>
                  <a:lnTo>
                    <a:pt x="929980" y="0"/>
                  </a:lnTo>
                  <a:cubicBezTo>
                    <a:pt x="942977" y="0"/>
                    <a:pt x="955442" y="5163"/>
                    <a:pt x="964633" y="14354"/>
                  </a:cubicBezTo>
                  <a:cubicBezTo>
                    <a:pt x="973824" y="23544"/>
                    <a:pt x="978987" y="36009"/>
                    <a:pt x="978987" y="49007"/>
                  </a:cubicBezTo>
                  <a:lnTo>
                    <a:pt x="978987" y="496114"/>
                  </a:lnTo>
                  <a:cubicBezTo>
                    <a:pt x="978987" y="509111"/>
                    <a:pt x="973824" y="521576"/>
                    <a:pt x="964633" y="530767"/>
                  </a:cubicBezTo>
                  <a:cubicBezTo>
                    <a:pt x="955442" y="539957"/>
                    <a:pt x="942977" y="545121"/>
                    <a:pt x="929980" y="545121"/>
                  </a:cubicBezTo>
                  <a:lnTo>
                    <a:pt x="49007" y="545121"/>
                  </a:lnTo>
                  <a:cubicBezTo>
                    <a:pt x="36009" y="545121"/>
                    <a:pt x="23544" y="539957"/>
                    <a:pt x="14354" y="530767"/>
                  </a:cubicBezTo>
                  <a:cubicBezTo>
                    <a:pt x="5163" y="521576"/>
                    <a:pt x="0" y="509111"/>
                    <a:pt x="0" y="496114"/>
                  </a:cubicBezTo>
                  <a:lnTo>
                    <a:pt x="0" y="49007"/>
                  </a:lnTo>
                  <a:cubicBezTo>
                    <a:pt x="0" y="36009"/>
                    <a:pt x="5163" y="23544"/>
                    <a:pt x="14354" y="14354"/>
                  </a:cubicBezTo>
                  <a:cubicBezTo>
                    <a:pt x="23544" y="5163"/>
                    <a:pt x="36009" y="0"/>
                    <a:pt x="49007" y="0"/>
                  </a:cubicBezTo>
                  <a:close/>
                </a:path>
              </a:pathLst>
            </a:custGeom>
            <a:blipFill>
              <a:blip r:embed="rId3"/>
              <a:stretch>
                <a:fillRect t="-41994" b="-974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95401" y="6449806"/>
            <a:ext cx="59312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Agrandir Bold"/>
                <a:cs typeface="Poppins" panose="00000500000000000000" pitchFamily="2" charset="0"/>
                <a:sym typeface="Agrandir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Electric Cars</a:t>
            </a:r>
            <a:endParaRPr lang="en-US" sz="6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Agrandir Bold"/>
              <a:cs typeface="Poppins" panose="00000500000000000000" pitchFamily="2" charset="0"/>
              <a:sym typeface="Agrandi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591800" y="6053841"/>
            <a:ext cx="7563002" cy="743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Powered by Electricity instead of gasoline or diesel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91800" y="7582980"/>
            <a:ext cx="7580320" cy="728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Lower operating costs and has</a:t>
            </a:r>
          </a:p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modern technology 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91800" y="8970752"/>
            <a:ext cx="7885120" cy="728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exhaust, less pollution, supports a sustainable future</a:t>
            </a:r>
          </a:p>
        </p:txBody>
      </p:sp>
      <p:grpSp>
        <p:nvGrpSpPr>
          <p:cNvPr id="22" name="Group 22"/>
          <p:cNvGrpSpPr/>
          <p:nvPr/>
        </p:nvGrpSpPr>
        <p:grpSpPr>
          <a:xfrm rot="-5400000">
            <a:off x="1906404" y="5623065"/>
            <a:ext cx="1454195" cy="8724665"/>
            <a:chOff x="0" y="0"/>
            <a:chExt cx="382998" cy="22978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2998" cy="2297854"/>
            </a:xfrm>
            <a:custGeom>
              <a:avLst/>
              <a:gdLst/>
              <a:ahLst/>
              <a:cxnLst/>
              <a:rect l="l" t="t" r="r" b="b"/>
              <a:pathLst>
                <a:path w="382998" h="2297854">
                  <a:moveTo>
                    <a:pt x="0" y="0"/>
                  </a:moveTo>
                  <a:lnTo>
                    <a:pt x="382998" y="0"/>
                  </a:lnTo>
                  <a:lnTo>
                    <a:pt x="382998" y="2297854"/>
                  </a:lnTo>
                  <a:lnTo>
                    <a:pt x="0" y="2297854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382998" cy="2364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Freeform 15"/>
          <p:cNvSpPr/>
          <p:nvPr/>
        </p:nvSpPr>
        <p:spPr>
          <a:xfrm>
            <a:off x="9372600" y="5964656"/>
            <a:ext cx="816742" cy="829119"/>
          </a:xfrm>
          <a:custGeom>
            <a:avLst/>
            <a:gdLst/>
            <a:ahLst/>
            <a:cxnLst/>
            <a:rect l="l" t="t" r="r" b="b"/>
            <a:pathLst>
              <a:path w="563046" h="563046">
                <a:moveTo>
                  <a:pt x="0" y="0"/>
                </a:moveTo>
                <a:lnTo>
                  <a:pt x="563047" y="0"/>
                </a:lnTo>
                <a:lnTo>
                  <a:pt x="563047" y="563046"/>
                </a:lnTo>
                <a:lnTo>
                  <a:pt x="0" y="563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3628C04B-1436-B0C3-40F6-7C7CC9792D12}"/>
              </a:ext>
            </a:extLst>
          </p:cNvPr>
          <p:cNvSpPr/>
          <p:nvPr/>
        </p:nvSpPr>
        <p:spPr>
          <a:xfrm>
            <a:off x="9372600" y="8843740"/>
            <a:ext cx="816742" cy="829119"/>
          </a:xfrm>
          <a:custGeom>
            <a:avLst/>
            <a:gdLst/>
            <a:ahLst/>
            <a:cxnLst/>
            <a:rect l="l" t="t" r="r" b="b"/>
            <a:pathLst>
              <a:path w="563046" h="563046">
                <a:moveTo>
                  <a:pt x="0" y="0"/>
                </a:moveTo>
                <a:lnTo>
                  <a:pt x="563047" y="0"/>
                </a:lnTo>
                <a:lnTo>
                  <a:pt x="563047" y="563046"/>
                </a:lnTo>
                <a:lnTo>
                  <a:pt x="0" y="563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70BB72A4-F600-FD78-EF51-3E67B6272322}"/>
              </a:ext>
            </a:extLst>
          </p:cNvPr>
          <p:cNvSpPr/>
          <p:nvPr/>
        </p:nvSpPr>
        <p:spPr>
          <a:xfrm>
            <a:off x="9372600" y="7424169"/>
            <a:ext cx="816742" cy="829119"/>
          </a:xfrm>
          <a:custGeom>
            <a:avLst/>
            <a:gdLst/>
            <a:ahLst/>
            <a:cxnLst/>
            <a:rect l="l" t="t" r="r" b="b"/>
            <a:pathLst>
              <a:path w="563046" h="563046">
                <a:moveTo>
                  <a:pt x="0" y="0"/>
                </a:moveTo>
                <a:lnTo>
                  <a:pt x="563047" y="0"/>
                </a:lnTo>
                <a:lnTo>
                  <a:pt x="563047" y="563046"/>
                </a:lnTo>
                <a:lnTo>
                  <a:pt x="0" y="563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9129267" y="2684358"/>
            <a:ext cx="7225695" cy="6317166"/>
            <a:chOff x="0" y="0"/>
            <a:chExt cx="1903064" cy="1663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064" cy="1663780"/>
            </a:xfrm>
            <a:custGeom>
              <a:avLst/>
              <a:gdLst/>
              <a:ahLst/>
              <a:cxnLst/>
              <a:rect l="l" t="t" r="r" b="b"/>
              <a:pathLst>
                <a:path w="1903064" h="1663780">
                  <a:moveTo>
                    <a:pt x="42858" y="0"/>
                  </a:moveTo>
                  <a:lnTo>
                    <a:pt x="1860206" y="0"/>
                  </a:lnTo>
                  <a:cubicBezTo>
                    <a:pt x="1883876" y="0"/>
                    <a:pt x="1903064" y="19188"/>
                    <a:pt x="1903064" y="42858"/>
                  </a:cubicBezTo>
                  <a:lnTo>
                    <a:pt x="1903064" y="1620923"/>
                  </a:lnTo>
                  <a:cubicBezTo>
                    <a:pt x="1903064" y="1644592"/>
                    <a:pt x="1883876" y="1663780"/>
                    <a:pt x="1860206" y="1663780"/>
                  </a:cubicBezTo>
                  <a:lnTo>
                    <a:pt x="42858" y="1663780"/>
                  </a:lnTo>
                  <a:cubicBezTo>
                    <a:pt x="19188" y="1663780"/>
                    <a:pt x="0" y="1644592"/>
                    <a:pt x="0" y="1620923"/>
                  </a:cubicBezTo>
                  <a:lnTo>
                    <a:pt x="0" y="42858"/>
                  </a:lnTo>
                  <a:cubicBezTo>
                    <a:pt x="0" y="19188"/>
                    <a:pt x="19188" y="0"/>
                    <a:pt x="428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903064" cy="1730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89879" y="-126733"/>
            <a:ext cx="5344999" cy="10972756"/>
            <a:chOff x="0" y="0"/>
            <a:chExt cx="1617137" cy="28899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17137" cy="2889944"/>
            </a:xfrm>
            <a:custGeom>
              <a:avLst/>
              <a:gdLst/>
              <a:ahLst/>
              <a:cxnLst/>
              <a:rect l="l" t="t" r="r" b="b"/>
              <a:pathLst>
                <a:path w="1617137" h="2889944">
                  <a:moveTo>
                    <a:pt x="0" y="0"/>
                  </a:moveTo>
                  <a:lnTo>
                    <a:pt x="1617137" y="0"/>
                  </a:lnTo>
                  <a:lnTo>
                    <a:pt x="1617137" y="2889944"/>
                  </a:lnTo>
                  <a:lnTo>
                    <a:pt x="0" y="2889944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617137" cy="295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5800" y="4366577"/>
            <a:ext cx="8105091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ea typeface="Agrandir Bold"/>
                <a:cs typeface="Agrandir Bold"/>
                <a:sym typeface="Agrandir Bold"/>
              </a:rPr>
              <a:t>Any Questions?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811549" y="2179729"/>
            <a:ext cx="14815182" cy="0"/>
          </a:xfrm>
          <a:prstGeom prst="line">
            <a:avLst/>
          </a:prstGeom>
          <a:ln w="38100" cap="rnd">
            <a:gradFill>
              <a:gsLst>
                <a:gs pos="0">
                  <a:srgbClr val="52C4B2">
                    <a:alpha val="40000"/>
                  </a:srgbClr>
                </a:gs>
                <a:gs pos="100000">
                  <a:srgbClr val="D0FDF6">
                    <a:alpha val="4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-609599" y="1448359"/>
            <a:ext cx="16629836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7"/>
              </a:lnSpc>
              <a:spcBef>
                <a:spcPct val="0"/>
              </a:spcBef>
            </a:pPr>
            <a:r>
              <a:rPr lang="en-US" sz="9600" b="1" spc="-4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ea typeface="Poppins"/>
                <a:cs typeface="Poppins" panose="00000500000000000000" pitchFamily="2" charset="0"/>
                <a:sym typeface="Poppins"/>
              </a:rPr>
              <a:t>Thank You For Listening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356583" y="587574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3" name="Picture 22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1044F967-A9E4-4519-9503-D82B8C247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93" y="2677853"/>
            <a:ext cx="7058562" cy="6041988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6AB4724-AB46-CA2B-F4BC-AF835F32A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1913" y="3332368"/>
            <a:ext cx="6924817" cy="1238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5D88CBE-8E4B-4053-CBA0-073F6D4F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7920445" y="-8020508"/>
            <a:ext cx="2586025" cy="1842691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33400" y="4457700"/>
            <a:ext cx="11545242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As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Washington State 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accelerates its transition to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electric vehicles 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overall adoption continues to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grow, 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yet adoption remains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uneven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 with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underserved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 counties falling behind due to </a:t>
            </a:r>
            <a:r>
              <a:rPr lang="en-US" sz="4400" b="1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unknown reasons</a:t>
            </a: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. </a:t>
            </a:r>
          </a:p>
        </p:txBody>
      </p:sp>
      <p:sp>
        <p:nvSpPr>
          <p:cNvPr id="16" name="Freeform 16"/>
          <p:cNvSpPr/>
          <p:nvPr/>
        </p:nvSpPr>
        <p:spPr>
          <a:xfrm rot="-151516">
            <a:off x="13692048" y="4280632"/>
            <a:ext cx="2404119" cy="2887043"/>
          </a:xfrm>
          <a:custGeom>
            <a:avLst/>
            <a:gdLst/>
            <a:ahLst/>
            <a:cxnLst/>
            <a:rect l="l" t="t" r="r" b="b"/>
            <a:pathLst>
              <a:path w="2404119" h="2887043">
                <a:moveTo>
                  <a:pt x="0" y="0"/>
                </a:moveTo>
                <a:lnTo>
                  <a:pt x="2404119" y="0"/>
                </a:lnTo>
                <a:lnTo>
                  <a:pt x="2404119" y="2887043"/>
                </a:lnTo>
                <a:lnTo>
                  <a:pt x="0" y="2887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12426769" y="1192951"/>
            <a:ext cx="4934683" cy="7901099"/>
            <a:chOff x="0" y="0"/>
            <a:chExt cx="1299669" cy="20809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9670" cy="2080948"/>
            </a:xfrm>
            <a:custGeom>
              <a:avLst/>
              <a:gdLst/>
              <a:ahLst/>
              <a:cxnLst/>
              <a:rect l="l" t="t" r="r" b="b"/>
              <a:pathLst>
                <a:path w="1299670" h="2080948">
                  <a:moveTo>
                    <a:pt x="62755" y="0"/>
                  </a:moveTo>
                  <a:lnTo>
                    <a:pt x="1236914" y="0"/>
                  </a:lnTo>
                  <a:cubicBezTo>
                    <a:pt x="1253558" y="0"/>
                    <a:pt x="1269520" y="6612"/>
                    <a:pt x="1281289" y="18381"/>
                  </a:cubicBezTo>
                  <a:cubicBezTo>
                    <a:pt x="1293058" y="30149"/>
                    <a:pt x="1299670" y="46111"/>
                    <a:pt x="1299670" y="62755"/>
                  </a:cubicBezTo>
                  <a:lnTo>
                    <a:pt x="1299670" y="2018193"/>
                  </a:lnTo>
                  <a:cubicBezTo>
                    <a:pt x="1299670" y="2034836"/>
                    <a:pt x="1293058" y="2050798"/>
                    <a:pt x="1281289" y="2062567"/>
                  </a:cubicBezTo>
                  <a:cubicBezTo>
                    <a:pt x="1269520" y="2074336"/>
                    <a:pt x="1253558" y="2080948"/>
                    <a:pt x="1236914" y="2080948"/>
                  </a:cubicBezTo>
                  <a:lnTo>
                    <a:pt x="62755" y="2080948"/>
                  </a:lnTo>
                  <a:cubicBezTo>
                    <a:pt x="46111" y="2080948"/>
                    <a:pt x="30149" y="2074336"/>
                    <a:pt x="18381" y="2062567"/>
                  </a:cubicBezTo>
                  <a:cubicBezTo>
                    <a:pt x="6612" y="2050798"/>
                    <a:pt x="0" y="2034836"/>
                    <a:pt x="0" y="2018193"/>
                  </a:cubicBezTo>
                  <a:lnTo>
                    <a:pt x="0" y="62755"/>
                  </a:lnTo>
                  <a:cubicBezTo>
                    <a:pt x="0" y="46111"/>
                    <a:pt x="6612" y="30149"/>
                    <a:pt x="18381" y="18381"/>
                  </a:cubicBezTo>
                  <a:cubicBezTo>
                    <a:pt x="30149" y="6612"/>
                    <a:pt x="46111" y="0"/>
                    <a:pt x="627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99669" cy="214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62141" y="1458699"/>
            <a:ext cx="4463939" cy="7369603"/>
            <a:chOff x="0" y="0"/>
            <a:chExt cx="678239" cy="11197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8239" cy="1119717"/>
            </a:xfrm>
            <a:custGeom>
              <a:avLst/>
              <a:gdLst/>
              <a:ahLst/>
              <a:cxnLst/>
              <a:rect l="l" t="t" r="r" b="b"/>
              <a:pathLst>
                <a:path w="678239" h="1119717">
                  <a:moveTo>
                    <a:pt x="52030" y="0"/>
                  </a:moveTo>
                  <a:lnTo>
                    <a:pt x="626209" y="0"/>
                  </a:lnTo>
                  <a:cubicBezTo>
                    <a:pt x="654944" y="0"/>
                    <a:pt x="678239" y="23295"/>
                    <a:pt x="678239" y="52030"/>
                  </a:cubicBezTo>
                  <a:lnTo>
                    <a:pt x="678239" y="1067688"/>
                  </a:lnTo>
                  <a:cubicBezTo>
                    <a:pt x="678239" y="1081487"/>
                    <a:pt x="672757" y="1094721"/>
                    <a:pt x="663000" y="1104478"/>
                  </a:cubicBezTo>
                  <a:cubicBezTo>
                    <a:pt x="653242" y="1114236"/>
                    <a:pt x="640008" y="1119717"/>
                    <a:pt x="626209" y="1119717"/>
                  </a:cubicBezTo>
                  <a:lnTo>
                    <a:pt x="52030" y="1119717"/>
                  </a:lnTo>
                  <a:cubicBezTo>
                    <a:pt x="23295" y="1119717"/>
                    <a:pt x="0" y="1096423"/>
                    <a:pt x="0" y="1067688"/>
                  </a:cubicBezTo>
                  <a:lnTo>
                    <a:pt x="0" y="52030"/>
                  </a:lnTo>
                  <a:cubicBezTo>
                    <a:pt x="0" y="23295"/>
                    <a:pt x="23295" y="0"/>
                    <a:pt x="52030" y="0"/>
                  </a:cubicBezTo>
                  <a:close/>
                </a:path>
              </a:pathLst>
            </a:custGeom>
            <a:blipFill>
              <a:blip r:embed="rId5"/>
              <a:stretch>
                <a:fillRect l="-60061" r="-600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6306" y="789572"/>
            <a:ext cx="10093694" cy="88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Statement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423F9C47-F23A-103D-DA63-1F4D7B3438AC}"/>
              </a:ext>
            </a:extLst>
          </p:cNvPr>
          <p:cNvGrpSpPr/>
          <p:nvPr/>
        </p:nvGrpSpPr>
        <p:grpSpPr>
          <a:xfrm rot="-5400000" flipV="1">
            <a:off x="8687298" y="665550"/>
            <a:ext cx="837202" cy="18364201"/>
            <a:chOff x="0" y="0"/>
            <a:chExt cx="220498" cy="508318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D419D7FA-779A-A501-18BF-50EAB3E5C91D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16">
              <a:extLst>
                <a:ext uri="{FF2B5EF4-FFF2-40B4-BE49-F238E27FC236}">
                  <a16:creationId xmlns:a16="http://schemas.microsoft.com/office/drawing/2014/main" id="{FD28FC61-BA7E-EBA6-05A6-872BA4B53B1B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02810" y="-692561"/>
            <a:ext cx="7202066" cy="11053116"/>
            <a:chOff x="0" y="0"/>
            <a:chExt cx="1564051" cy="2911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6357" y="1888567"/>
            <a:ext cx="6854453" cy="99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80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Aim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203423" y="988783"/>
            <a:ext cx="7549214" cy="8309433"/>
            <a:chOff x="0" y="0"/>
            <a:chExt cx="1988270" cy="21884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8270" cy="2188493"/>
            </a:xfrm>
            <a:custGeom>
              <a:avLst/>
              <a:gdLst/>
              <a:ahLst/>
              <a:cxnLst/>
              <a:rect l="l" t="t" r="r" b="b"/>
              <a:pathLst>
                <a:path w="1988270" h="2188493">
                  <a:moveTo>
                    <a:pt x="41021" y="0"/>
                  </a:moveTo>
                  <a:lnTo>
                    <a:pt x="1947249" y="0"/>
                  </a:lnTo>
                  <a:cubicBezTo>
                    <a:pt x="1958129" y="0"/>
                    <a:pt x="1968563" y="4322"/>
                    <a:pt x="1976256" y="12015"/>
                  </a:cubicBezTo>
                  <a:cubicBezTo>
                    <a:pt x="1983949" y="19708"/>
                    <a:pt x="1988270" y="30142"/>
                    <a:pt x="1988270" y="41021"/>
                  </a:cubicBezTo>
                  <a:lnTo>
                    <a:pt x="1988270" y="2147471"/>
                  </a:lnTo>
                  <a:cubicBezTo>
                    <a:pt x="1988270" y="2158351"/>
                    <a:pt x="1983949" y="2168785"/>
                    <a:pt x="1976256" y="2176478"/>
                  </a:cubicBezTo>
                  <a:cubicBezTo>
                    <a:pt x="1968563" y="2184171"/>
                    <a:pt x="1958129" y="2188493"/>
                    <a:pt x="1947249" y="2188493"/>
                  </a:cubicBezTo>
                  <a:lnTo>
                    <a:pt x="41021" y="2188493"/>
                  </a:lnTo>
                  <a:cubicBezTo>
                    <a:pt x="30142" y="2188493"/>
                    <a:pt x="19708" y="2184171"/>
                    <a:pt x="12015" y="2176478"/>
                  </a:cubicBezTo>
                  <a:cubicBezTo>
                    <a:pt x="4322" y="2168785"/>
                    <a:pt x="0" y="2158351"/>
                    <a:pt x="0" y="2147471"/>
                  </a:cubicBezTo>
                  <a:lnTo>
                    <a:pt x="0" y="41021"/>
                  </a:lnTo>
                  <a:cubicBezTo>
                    <a:pt x="0" y="30142"/>
                    <a:pt x="4322" y="19708"/>
                    <a:pt x="12015" y="12015"/>
                  </a:cubicBezTo>
                  <a:cubicBezTo>
                    <a:pt x="19708" y="4322"/>
                    <a:pt x="30142" y="0"/>
                    <a:pt x="410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88270" cy="2255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57379" y="1263557"/>
            <a:ext cx="7041302" cy="7759885"/>
            <a:chOff x="0" y="0"/>
            <a:chExt cx="1069836" cy="11790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9836" cy="1179016"/>
            </a:xfrm>
            <a:custGeom>
              <a:avLst/>
              <a:gdLst/>
              <a:ahLst/>
              <a:cxnLst/>
              <a:rect l="l" t="t" r="r" b="b"/>
              <a:pathLst>
                <a:path w="1069836" h="1179016">
                  <a:moveTo>
                    <a:pt x="32985" y="0"/>
                  </a:moveTo>
                  <a:lnTo>
                    <a:pt x="1036851" y="0"/>
                  </a:lnTo>
                  <a:cubicBezTo>
                    <a:pt x="1045599" y="0"/>
                    <a:pt x="1053989" y="3475"/>
                    <a:pt x="1060175" y="9661"/>
                  </a:cubicBezTo>
                  <a:cubicBezTo>
                    <a:pt x="1066361" y="15847"/>
                    <a:pt x="1069836" y="24237"/>
                    <a:pt x="1069836" y="32985"/>
                  </a:cubicBezTo>
                  <a:lnTo>
                    <a:pt x="1069836" y="1146031"/>
                  </a:lnTo>
                  <a:cubicBezTo>
                    <a:pt x="1069836" y="1164248"/>
                    <a:pt x="1055068" y="1179016"/>
                    <a:pt x="1036851" y="1179016"/>
                  </a:cubicBezTo>
                  <a:lnTo>
                    <a:pt x="32985" y="1179016"/>
                  </a:lnTo>
                  <a:cubicBezTo>
                    <a:pt x="24237" y="1179016"/>
                    <a:pt x="15847" y="1175541"/>
                    <a:pt x="9661" y="1169355"/>
                  </a:cubicBezTo>
                  <a:cubicBezTo>
                    <a:pt x="3475" y="1163169"/>
                    <a:pt x="0" y="1154779"/>
                    <a:pt x="0" y="1146031"/>
                  </a:cubicBezTo>
                  <a:lnTo>
                    <a:pt x="0" y="32985"/>
                  </a:lnTo>
                  <a:cubicBezTo>
                    <a:pt x="0" y="24237"/>
                    <a:pt x="3475" y="15847"/>
                    <a:pt x="9661" y="9661"/>
                  </a:cubicBezTo>
                  <a:cubicBezTo>
                    <a:pt x="15847" y="3475"/>
                    <a:pt x="24237" y="0"/>
                    <a:pt x="32985" y="0"/>
                  </a:cubicBezTo>
                  <a:close/>
                </a:path>
              </a:pathLst>
            </a:custGeom>
            <a:blipFill>
              <a:blip r:embed="rId2"/>
              <a:stretch>
                <a:fillRect l="-259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6357" y="3696974"/>
            <a:ext cx="8229599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masis MT Pro Medium" panose="02040604050005020304" pitchFamily="18" charset="0"/>
              </a:rPr>
              <a:t>To analyze the distribution and characteristics of electric vehicles in Washington State to</a:t>
            </a:r>
          </a:p>
          <a:p>
            <a:endParaRPr lang="en-US" sz="36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Identify trends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Highlight top Ev regions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Provide understanding of the Ev space for the target audience</a:t>
            </a:r>
            <a:endParaRPr lang="en-US" sz="4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706679" y="3390900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30EC37C8-D18B-E6DF-4DE1-33DA30A9D680}"/>
              </a:ext>
            </a:extLst>
          </p:cNvPr>
          <p:cNvGrpSpPr/>
          <p:nvPr/>
        </p:nvGrpSpPr>
        <p:grpSpPr>
          <a:xfrm rot="-5400000" flipV="1">
            <a:off x="8687298" y="665550"/>
            <a:ext cx="837202" cy="18364201"/>
            <a:chOff x="0" y="0"/>
            <a:chExt cx="220498" cy="508318"/>
          </a:xfrm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438BD89D-8407-FB00-2849-04E6E5F67CE2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B0A5FECE-520F-3799-B00B-226279578CBB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6">
            <a:extLst>
              <a:ext uri="{FF2B5EF4-FFF2-40B4-BE49-F238E27FC236}">
                <a16:creationId xmlns:a16="http://schemas.microsoft.com/office/drawing/2014/main" id="{28876E31-B34F-BCA2-71D1-0AC6E35C7ED8}"/>
              </a:ext>
            </a:extLst>
          </p:cNvPr>
          <p:cNvGrpSpPr/>
          <p:nvPr/>
        </p:nvGrpSpPr>
        <p:grpSpPr>
          <a:xfrm>
            <a:off x="-290500" y="5942540"/>
            <a:ext cx="19177488" cy="4533651"/>
            <a:chOff x="0" y="0"/>
            <a:chExt cx="1988270" cy="2188493"/>
          </a:xfrm>
          <a:solidFill>
            <a:srgbClr val="37514E"/>
          </a:solidFill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4B052879-6209-501A-6F4A-6ED3710558BF}"/>
                </a:ext>
              </a:extLst>
            </p:cNvPr>
            <p:cNvSpPr/>
            <p:nvPr/>
          </p:nvSpPr>
          <p:spPr>
            <a:xfrm>
              <a:off x="0" y="0"/>
              <a:ext cx="1988270" cy="2188493"/>
            </a:xfrm>
            <a:custGeom>
              <a:avLst/>
              <a:gdLst/>
              <a:ahLst/>
              <a:cxnLst/>
              <a:rect l="l" t="t" r="r" b="b"/>
              <a:pathLst>
                <a:path w="1988270" h="2188493">
                  <a:moveTo>
                    <a:pt x="41021" y="0"/>
                  </a:moveTo>
                  <a:lnTo>
                    <a:pt x="1947249" y="0"/>
                  </a:lnTo>
                  <a:cubicBezTo>
                    <a:pt x="1958129" y="0"/>
                    <a:pt x="1968563" y="4322"/>
                    <a:pt x="1976256" y="12015"/>
                  </a:cubicBezTo>
                  <a:cubicBezTo>
                    <a:pt x="1983949" y="19708"/>
                    <a:pt x="1988270" y="30142"/>
                    <a:pt x="1988270" y="41021"/>
                  </a:cubicBezTo>
                  <a:lnTo>
                    <a:pt x="1988270" y="2147471"/>
                  </a:lnTo>
                  <a:cubicBezTo>
                    <a:pt x="1988270" y="2158351"/>
                    <a:pt x="1983949" y="2168785"/>
                    <a:pt x="1976256" y="2176478"/>
                  </a:cubicBezTo>
                  <a:cubicBezTo>
                    <a:pt x="1968563" y="2184171"/>
                    <a:pt x="1958129" y="2188493"/>
                    <a:pt x="1947249" y="2188493"/>
                  </a:cubicBezTo>
                  <a:lnTo>
                    <a:pt x="41021" y="2188493"/>
                  </a:lnTo>
                  <a:cubicBezTo>
                    <a:pt x="30142" y="2188493"/>
                    <a:pt x="19708" y="2184171"/>
                    <a:pt x="12015" y="2176478"/>
                  </a:cubicBezTo>
                  <a:cubicBezTo>
                    <a:pt x="4322" y="2168785"/>
                    <a:pt x="0" y="2158351"/>
                    <a:pt x="0" y="2147471"/>
                  </a:cubicBezTo>
                  <a:lnTo>
                    <a:pt x="0" y="41021"/>
                  </a:lnTo>
                  <a:cubicBezTo>
                    <a:pt x="0" y="30142"/>
                    <a:pt x="4322" y="19708"/>
                    <a:pt x="12015" y="12015"/>
                  </a:cubicBezTo>
                  <a:cubicBezTo>
                    <a:pt x="19708" y="4322"/>
                    <a:pt x="30142" y="0"/>
                    <a:pt x="41021" y="0"/>
                  </a:cubicBezTo>
                  <a:close/>
                </a:path>
              </a:pathLst>
            </a:custGeom>
            <a:grpFill/>
            <a:ln w="19050" cap="rnd">
              <a:gradFill>
                <a:gsLst>
                  <a:gs pos="0">
                    <a:srgbClr val="52C4B2">
                      <a:alpha val="100000"/>
                    </a:srgbClr>
                  </a:gs>
                  <a:gs pos="100000">
                    <a:srgbClr val="D0FDF6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16B03940-92A6-488B-DF0B-7CB05CB2DF72}"/>
                </a:ext>
              </a:extLst>
            </p:cNvPr>
            <p:cNvSpPr txBox="1"/>
            <p:nvPr/>
          </p:nvSpPr>
          <p:spPr>
            <a:xfrm>
              <a:off x="0" y="-66675"/>
              <a:ext cx="1988270" cy="225516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12">
            <a:extLst>
              <a:ext uri="{FF2B5EF4-FFF2-40B4-BE49-F238E27FC236}">
                <a16:creationId xmlns:a16="http://schemas.microsoft.com/office/drawing/2014/main" id="{B83186A1-789E-B7C4-4182-DE9635C76167}"/>
              </a:ext>
            </a:extLst>
          </p:cNvPr>
          <p:cNvSpPr/>
          <p:nvPr/>
        </p:nvSpPr>
        <p:spPr>
          <a:xfrm rot="5400000">
            <a:off x="7965855" y="-9170910"/>
            <a:ext cx="1642365" cy="21412199"/>
          </a:xfrm>
          <a:custGeom>
            <a:avLst/>
            <a:gdLst/>
            <a:ahLst/>
            <a:cxnLst/>
            <a:rect l="l" t="t" r="r" b="b"/>
            <a:pathLst>
              <a:path w="182892" h="4816592">
                <a:moveTo>
                  <a:pt x="0" y="0"/>
                </a:moveTo>
                <a:lnTo>
                  <a:pt x="182892" y="0"/>
                </a:lnTo>
                <a:lnTo>
                  <a:pt x="182892" y="4816592"/>
                </a:lnTo>
                <a:lnTo>
                  <a:pt x="0" y="4816592"/>
                </a:lnTo>
                <a:close/>
              </a:path>
            </a:pathLst>
          </a:custGeom>
          <a:gradFill rotWithShape="1">
            <a:gsLst>
              <a:gs pos="0">
                <a:srgbClr val="52C4B2">
                  <a:alpha val="100000"/>
                </a:srgbClr>
              </a:gs>
              <a:gs pos="100000">
                <a:srgbClr val="52C4B2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4027509" y="2324104"/>
            <a:ext cx="9226238" cy="5073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1476931" y="5880399"/>
            <a:ext cx="542005" cy="424735"/>
          </a:xfrm>
          <a:custGeom>
            <a:avLst/>
            <a:gdLst/>
            <a:ahLst/>
            <a:cxnLst/>
            <a:rect l="l" t="t" r="r" b="b"/>
            <a:pathLst>
              <a:path w="542005" h="424735">
                <a:moveTo>
                  <a:pt x="0" y="0"/>
                </a:moveTo>
                <a:lnTo>
                  <a:pt x="542004" y="0"/>
                </a:lnTo>
                <a:lnTo>
                  <a:pt x="542004" y="424734"/>
                </a:lnTo>
                <a:lnTo>
                  <a:pt x="0" y="42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4645182" y="996687"/>
            <a:ext cx="12787117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49"/>
              </a:lnSpc>
              <a:spcBef>
                <a:spcPct val="0"/>
              </a:spcBef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Target Audience</a:t>
            </a:r>
            <a:endParaRPr lang="en-US" sz="7499" b="1" u="none" strike="noStrike" dirty="0">
              <a:solidFill>
                <a:srgbClr val="FFFFFF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44000" y="1737049"/>
            <a:ext cx="8335374" cy="2495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56B59EFD-DBBD-5CD9-6C6E-91FC87213A9C}"/>
              </a:ext>
            </a:extLst>
          </p:cNvPr>
          <p:cNvSpPr txBox="1"/>
          <p:nvPr/>
        </p:nvSpPr>
        <p:spPr>
          <a:xfrm rot="5400000">
            <a:off x="16489830" y="3015615"/>
            <a:ext cx="4561209" cy="7115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966ADFB7-E3B2-2D5D-088F-28EBC41C87D6}"/>
              </a:ext>
            </a:extLst>
          </p:cNvPr>
          <p:cNvSpPr txBox="1"/>
          <p:nvPr/>
        </p:nvSpPr>
        <p:spPr>
          <a:xfrm rot="5400000">
            <a:off x="10988824" y="-1983387"/>
            <a:ext cx="4561209" cy="10720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C72A7-4D59-ACC5-7E99-E6B86746B901}"/>
              </a:ext>
            </a:extLst>
          </p:cNvPr>
          <p:cNvSpPr txBox="1"/>
          <p:nvPr/>
        </p:nvSpPr>
        <p:spPr>
          <a:xfrm>
            <a:off x="315649" y="4031003"/>
            <a:ext cx="5167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Policymakers</a:t>
            </a:r>
          </a:p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And authorities </a:t>
            </a:r>
            <a:endParaRPr lang="en-US" sz="5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996B1-9624-B025-2D72-D50714547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451" y="2661332"/>
            <a:ext cx="1079983" cy="1098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643E6D3-782E-3415-334A-24C142C2B9B7}"/>
              </a:ext>
            </a:extLst>
          </p:cNvPr>
          <p:cNvSpPr txBox="1"/>
          <p:nvPr/>
        </p:nvSpPr>
        <p:spPr>
          <a:xfrm>
            <a:off x="5216688" y="4008782"/>
            <a:ext cx="40338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Utility companies</a:t>
            </a:r>
            <a:endParaRPr lang="en-US" sz="5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A5AE1-3DA1-E56B-F643-1516098494F6}"/>
              </a:ext>
            </a:extLst>
          </p:cNvPr>
          <p:cNvSpPr txBox="1"/>
          <p:nvPr/>
        </p:nvSpPr>
        <p:spPr>
          <a:xfrm>
            <a:off x="9671526" y="3897656"/>
            <a:ext cx="2703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Car </a:t>
            </a:r>
          </a:p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Makers</a:t>
            </a:r>
            <a:endParaRPr lang="en-US" sz="5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F7D911-F5C9-D235-6101-92EE3E1B7A78}"/>
              </a:ext>
            </a:extLst>
          </p:cNvPr>
          <p:cNvSpPr txBox="1"/>
          <p:nvPr/>
        </p:nvSpPr>
        <p:spPr>
          <a:xfrm>
            <a:off x="10408807" y="3996045"/>
            <a:ext cx="100176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Investors in </a:t>
            </a:r>
          </a:p>
          <a:p>
            <a:pPr algn="ctr"/>
            <a:r>
              <a:rPr lang="en-US" sz="5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EV infrastructure</a:t>
            </a:r>
            <a:endParaRPr lang="en-US" sz="5200" dirty="0"/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A2524953-F402-4214-535D-EAD67A4FE007}"/>
              </a:ext>
            </a:extLst>
          </p:cNvPr>
          <p:cNvSpPr txBox="1"/>
          <p:nvPr/>
        </p:nvSpPr>
        <p:spPr>
          <a:xfrm rot="5400000">
            <a:off x="6525263" y="-4515801"/>
            <a:ext cx="4523550" cy="182033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6A00DC8-C7F6-79EB-DFC7-8543D0A69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0693" y="5635047"/>
            <a:ext cx="3877167" cy="38771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893C9DF-B8C1-6CFA-EF9E-56AE647C8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981" y="5888494"/>
            <a:ext cx="4445345" cy="4072765"/>
          </a:xfrm>
          <a:prstGeom prst="rect">
            <a:avLst/>
          </a:prstGeom>
        </p:spPr>
      </p:pic>
      <p:pic>
        <p:nvPicPr>
          <p:cNvPr id="23" name="Picture 22" descr="A person with a stamp&#10;&#10;AI-generated content may be incorrect.">
            <a:extLst>
              <a:ext uri="{FF2B5EF4-FFF2-40B4-BE49-F238E27FC236}">
                <a16:creationId xmlns:a16="http://schemas.microsoft.com/office/drawing/2014/main" id="{9C4565B5-AA5E-ED4B-735C-B167778D78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8" y="5600001"/>
            <a:ext cx="4718692" cy="4695699"/>
          </a:xfrm>
          <a:prstGeom prst="rect">
            <a:avLst/>
          </a:prstGeom>
        </p:spPr>
      </p:pic>
      <p:pic>
        <p:nvPicPr>
          <p:cNvPr id="45" name="Picture 44" descr="A screen shot of a web page&#10;&#10;AI-generated content may be incorrect.">
            <a:extLst>
              <a:ext uri="{FF2B5EF4-FFF2-40B4-BE49-F238E27FC236}">
                <a16:creationId xmlns:a16="http://schemas.microsoft.com/office/drawing/2014/main" id="{7B7883FF-43DD-DE20-27B5-EBC1B4FC7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639" y="6092767"/>
            <a:ext cx="3419447" cy="34194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717F68-E3F3-A4AE-5E65-D56BEDBBC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769" y="2646930"/>
            <a:ext cx="1079983" cy="1098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0B2D65D-D411-1FBA-727A-B9808924A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055" y="2680571"/>
            <a:ext cx="1079983" cy="1098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82E889-079D-320E-179B-BB21701F9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6847" y="2665793"/>
            <a:ext cx="1079983" cy="1098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9" grpId="0"/>
      <p:bldP spid="4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6541501" y="-8228842"/>
            <a:ext cx="5272806" cy="21708607"/>
            <a:chOff x="-404282" y="-66675"/>
            <a:chExt cx="587174" cy="4883268"/>
          </a:xfrm>
        </p:grpSpPr>
        <p:sp>
          <p:nvSpPr>
            <p:cNvPr id="12" name="Freeform 12"/>
            <p:cNvSpPr/>
            <p:nvPr/>
          </p:nvSpPr>
          <p:spPr>
            <a:xfrm>
              <a:off x="-404282" y="-6334"/>
              <a:ext cx="182892" cy="4816592"/>
            </a:xfrm>
            <a:custGeom>
              <a:avLst/>
              <a:gdLst/>
              <a:ahLst/>
              <a:cxnLst/>
              <a:rect l="l" t="t" r="r" b="b"/>
              <a:pathLst>
                <a:path w="182892" h="4816592">
                  <a:moveTo>
                    <a:pt x="0" y="0"/>
                  </a:moveTo>
                  <a:lnTo>
                    <a:pt x="182892" y="0"/>
                  </a:lnTo>
                  <a:lnTo>
                    <a:pt x="182892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52C4B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82892" cy="4883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00087" y="594886"/>
            <a:ext cx="5687826" cy="88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7813581" y="-6494324"/>
            <a:ext cx="4088760" cy="170774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61121" y="2910506"/>
            <a:ext cx="17393480" cy="800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</a:rPr>
              <a:t>Measure EV adoption volumes and trends</a:t>
            </a:r>
          </a:p>
          <a:p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</a:rPr>
              <a:t>Highlight policy and awareness challenges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</a:rPr>
              <a:t>Identify leading and underserved counties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</a:rPr>
              <a:t>Recommend investment priorities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</a:endParaRPr>
          </a:p>
          <a:p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</p:txBody>
      </p:sp>
      <p:pic>
        <p:nvPicPr>
          <p:cNvPr id="4" name="Picture 3" descr="A yellow and blue target with a purple arrow">
            <a:extLst>
              <a:ext uri="{FF2B5EF4-FFF2-40B4-BE49-F238E27FC236}">
                <a16:creationId xmlns:a16="http://schemas.microsoft.com/office/drawing/2014/main" id="{E829F528-37C6-16F7-1B83-0E7AF76D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2781300"/>
            <a:ext cx="6206576" cy="6206576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D881740E-3F31-EB66-0204-9DFF4FC52DEB}"/>
              </a:ext>
            </a:extLst>
          </p:cNvPr>
          <p:cNvGrpSpPr/>
          <p:nvPr/>
        </p:nvGrpSpPr>
        <p:grpSpPr>
          <a:xfrm rot="-5400000" flipV="1">
            <a:off x="8687298" y="665550"/>
            <a:ext cx="837202" cy="18364201"/>
            <a:chOff x="0" y="0"/>
            <a:chExt cx="220498" cy="508318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95C591B6-A768-29D3-4E26-F52FC0390379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F58B6BBA-CC97-A008-1001-7532C8DBA3F2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1643D-6C9A-9251-F124-DCC65F78E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647E0F54-DF70-586D-C250-7C0536309EC8}"/>
              </a:ext>
            </a:extLst>
          </p:cNvPr>
          <p:cNvGrpSpPr/>
          <p:nvPr/>
        </p:nvGrpSpPr>
        <p:grpSpPr>
          <a:xfrm rot="5400000">
            <a:off x="6541501" y="-8228842"/>
            <a:ext cx="5272806" cy="21708607"/>
            <a:chOff x="-404282" y="-66675"/>
            <a:chExt cx="587174" cy="488326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37108F-43BB-D6BF-FEC2-EEA3878F5509}"/>
                </a:ext>
              </a:extLst>
            </p:cNvPr>
            <p:cNvSpPr/>
            <p:nvPr/>
          </p:nvSpPr>
          <p:spPr>
            <a:xfrm>
              <a:off x="-404282" y="-6334"/>
              <a:ext cx="182892" cy="4816592"/>
            </a:xfrm>
            <a:custGeom>
              <a:avLst/>
              <a:gdLst/>
              <a:ahLst/>
              <a:cxnLst/>
              <a:rect l="l" t="t" r="r" b="b"/>
              <a:pathLst>
                <a:path w="182892" h="4816592">
                  <a:moveTo>
                    <a:pt x="0" y="0"/>
                  </a:moveTo>
                  <a:lnTo>
                    <a:pt x="182892" y="0"/>
                  </a:lnTo>
                  <a:lnTo>
                    <a:pt x="182892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52C4B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8F8DD0C-4B7D-07A8-0901-462AFFE1DFB5}"/>
                </a:ext>
              </a:extLst>
            </p:cNvPr>
            <p:cNvSpPr txBox="1"/>
            <p:nvPr/>
          </p:nvSpPr>
          <p:spPr>
            <a:xfrm>
              <a:off x="0" y="-66675"/>
              <a:ext cx="182892" cy="4883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69E17021-1AAE-6348-45CC-AC4F6FCEEA4A}"/>
              </a:ext>
            </a:extLst>
          </p:cNvPr>
          <p:cNvSpPr txBox="1"/>
          <p:nvPr/>
        </p:nvSpPr>
        <p:spPr>
          <a:xfrm>
            <a:off x="5012746" y="454783"/>
            <a:ext cx="8330313" cy="88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What Are PHEV?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88C1C5-824C-2AE0-5817-822CB585CB13}"/>
              </a:ext>
            </a:extLst>
          </p:cNvPr>
          <p:cNvSpPr txBox="1"/>
          <p:nvPr/>
        </p:nvSpPr>
        <p:spPr>
          <a:xfrm rot="5400000">
            <a:off x="7813581" y="-6494324"/>
            <a:ext cx="4088760" cy="170774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DF6C38A-0EC4-0A86-5BBE-5CD7AE3F6864}"/>
              </a:ext>
            </a:extLst>
          </p:cNvPr>
          <p:cNvSpPr txBox="1"/>
          <p:nvPr/>
        </p:nvSpPr>
        <p:spPr>
          <a:xfrm>
            <a:off x="448254" y="1943100"/>
            <a:ext cx="10459327" cy="6986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B050"/>
                </a:solidFill>
                <a:latin typeface="Poppins" panose="00000500000000000000" pitchFamily="2" charset="0"/>
                <a:cs typeface="Poppi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5400" b="1" dirty="0">
              <a:solidFill>
                <a:srgbClr val="00B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  <a:ea typeface="Poppins Semi-Bold"/>
                <a:cs typeface="Poppins Semi-Bold"/>
                <a:sym typeface="Poppins Semi-Bold"/>
              </a:rPr>
              <a:t>Stands for Plug in Hybrid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  <a:ea typeface="Poppins Semi-Bold"/>
                <a:cs typeface="Poppins Semi-Bold"/>
                <a:sym typeface="Poppins Semi-Bold"/>
              </a:rPr>
              <a:t>Use electric motor combined with a combustion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  <a:ea typeface="Poppins Semi-Bold"/>
                <a:cs typeface="Poppins Semi-Bold"/>
                <a:sym typeface="Poppins Semi-Bold"/>
              </a:rPr>
              <a:t>Improve gas efficiency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masis MT Pro" panose="020F0502020204030204" pitchFamily="18" charset="0"/>
              <a:ea typeface="Poppins Semi-Bold"/>
              <a:cs typeface="Poppins Semi-Bold"/>
              <a:sym typeface="Poppins Sem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masis MT Pro" panose="020F0502020204030204" pitchFamily="18" charset="0"/>
                <a:ea typeface="Poppins Semi-Bold"/>
                <a:cs typeface="Poppins Semi-Bold"/>
                <a:sym typeface="Poppins Semi-Bold"/>
              </a:rPr>
              <a:t>More green than gas cars but less eco friendly compared to EVs</a:t>
            </a:r>
          </a:p>
        </p:txBody>
      </p:sp>
      <p:pic>
        <p:nvPicPr>
          <p:cNvPr id="6" name="Picture 5" descr="A blue car with a plug and a lightening bolt">
            <a:extLst>
              <a:ext uri="{FF2B5EF4-FFF2-40B4-BE49-F238E27FC236}">
                <a16:creationId xmlns:a16="http://schemas.microsoft.com/office/drawing/2014/main" id="{2697D536-10AB-0B75-33BF-18E3AD080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48" y="3162300"/>
            <a:ext cx="4877481" cy="4877481"/>
          </a:xfrm>
          <a:prstGeom prst="rect">
            <a:avLst/>
          </a:prstGeom>
        </p:spPr>
      </p:pic>
      <p:pic>
        <p:nvPicPr>
          <p:cNvPr id="14" name="Graphic 13" descr="Thought bubble with solid fill">
            <a:extLst>
              <a:ext uri="{FF2B5EF4-FFF2-40B4-BE49-F238E27FC236}">
                <a16:creationId xmlns:a16="http://schemas.microsoft.com/office/drawing/2014/main" id="{73C5A63D-0B71-1FF8-D037-DD22B9A8A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00" y="5619637"/>
            <a:ext cx="1523319" cy="152331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4C55-B04A-DB65-AA5F-18F1C7F1AEE0}"/>
              </a:ext>
            </a:extLst>
          </p:cNvPr>
          <p:cNvGrpSpPr/>
          <p:nvPr/>
        </p:nvGrpSpPr>
        <p:grpSpPr>
          <a:xfrm rot="-5400000" flipV="1">
            <a:off x="8687298" y="665550"/>
            <a:ext cx="837202" cy="18364201"/>
            <a:chOff x="0" y="0"/>
            <a:chExt cx="220498" cy="508318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35BA5E4-665F-F642-DC96-CFEB5C9A9A4D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AFA4E4-E7DE-71DC-91C3-515822016548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593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06F9A-6188-9461-6961-267CE7A91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9A3DDCF-835A-5B1F-186C-10D4E73723E2}"/>
              </a:ext>
            </a:extLst>
          </p:cNvPr>
          <p:cNvGrpSpPr/>
          <p:nvPr/>
        </p:nvGrpSpPr>
        <p:grpSpPr>
          <a:xfrm rot="-5400000">
            <a:off x="8248650" y="-8275433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0026E8-832D-7080-A2AD-5784C38551C5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5216DC-16FA-D015-3784-4D4935ED50B1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CA6B470-45CE-1BAA-2E84-610C5FEDE7D0}"/>
              </a:ext>
            </a:extLst>
          </p:cNvPr>
          <p:cNvSpPr txBox="1"/>
          <p:nvPr/>
        </p:nvSpPr>
        <p:spPr>
          <a:xfrm>
            <a:off x="2971800" y="498938"/>
            <a:ext cx="121158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BEV vs PHEV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96BFC81-9223-E691-5A8A-C8B4C66B0C08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F7AE343-04E5-6516-F050-A993C20F97EF}"/>
              </a:ext>
            </a:extLst>
          </p:cNvPr>
          <p:cNvSpPr txBox="1"/>
          <p:nvPr/>
        </p:nvSpPr>
        <p:spPr>
          <a:xfrm>
            <a:off x="228600" y="8498929"/>
            <a:ext cx="1719209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masis MT Pro" panose="02040504050005020304" pitchFamily="18" charset="0"/>
              </a:rPr>
              <a:t>Fully electric battery powered vehicles consistently outnumber plug‑in hybrids across most years</a:t>
            </a:r>
            <a:endParaRPr lang="en-US" sz="72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605B56FD-0DEF-67B3-E1ED-309EFB773FDA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10E3E55-B220-571E-A27B-E5DE19BCF6AA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97554E2-EEDF-76DB-1E5C-4598BE3A40D6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FFB25F9-1777-7FF5-E382-D5A15E498C9F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7B2B9C-2CDA-1730-A527-8DC4FEAA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3167"/>
            <a:ext cx="18288000" cy="680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4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67752-B624-19F3-7059-73841D2CA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ECE6F4-AF1F-FDDF-994D-6190ADE80ADC}"/>
              </a:ext>
            </a:extLst>
          </p:cNvPr>
          <p:cNvGrpSpPr/>
          <p:nvPr/>
        </p:nvGrpSpPr>
        <p:grpSpPr>
          <a:xfrm rot="-5400000">
            <a:off x="8248650" y="-8275433"/>
            <a:ext cx="1790700" cy="18288000"/>
            <a:chOff x="0" y="0"/>
            <a:chExt cx="1564051" cy="2911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AE4F35-25A5-E029-7601-298B7EC235A4}"/>
                </a:ext>
              </a:extLst>
            </p:cNvPr>
            <p:cNvSpPr/>
            <p:nvPr/>
          </p:nvSpPr>
          <p:spPr>
            <a:xfrm>
              <a:off x="0" y="0"/>
              <a:ext cx="1564051" cy="2911109"/>
            </a:xfrm>
            <a:custGeom>
              <a:avLst/>
              <a:gdLst/>
              <a:ahLst/>
              <a:cxnLst/>
              <a:rect l="l" t="t" r="r" b="b"/>
              <a:pathLst>
                <a:path w="1564051" h="2911109">
                  <a:moveTo>
                    <a:pt x="0" y="0"/>
                  </a:moveTo>
                  <a:lnTo>
                    <a:pt x="1564051" y="0"/>
                  </a:lnTo>
                  <a:lnTo>
                    <a:pt x="1564051" y="2911109"/>
                  </a:lnTo>
                  <a:lnTo>
                    <a:pt x="0" y="2911109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28C898-F690-B6D3-BA52-3B4062D5A8AD}"/>
                </a:ext>
              </a:extLst>
            </p:cNvPr>
            <p:cNvSpPr txBox="1"/>
            <p:nvPr/>
          </p:nvSpPr>
          <p:spPr>
            <a:xfrm>
              <a:off x="0" y="-66675"/>
              <a:ext cx="1564051" cy="2977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5B762E8-8E41-2C98-C7C3-1B5AC0CFD16A}"/>
              </a:ext>
            </a:extLst>
          </p:cNvPr>
          <p:cNvSpPr txBox="1"/>
          <p:nvPr/>
        </p:nvSpPr>
        <p:spPr>
          <a:xfrm>
            <a:off x="2971800" y="498938"/>
            <a:ext cx="12115800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Dominant Car Brands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0619987-9E48-8DC3-E565-028804A42098}"/>
              </a:ext>
            </a:extLst>
          </p:cNvPr>
          <p:cNvSpPr txBox="1"/>
          <p:nvPr/>
        </p:nvSpPr>
        <p:spPr>
          <a:xfrm>
            <a:off x="9203423" y="735626"/>
            <a:ext cx="7549214" cy="85625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43B1FF1-57FD-18C6-CC17-A7934EA5CC5F}"/>
              </a:ext>
            </a:extLst>
          </p:cNvPr>
          <p:cNvSpPr txBox="1"/>
          <p:nvPr/>
        </p:nvSpPr>
        <p:spPr>
          <a:xfrm>
            <a:off x="216049" y="8523083"/>
            <a:ext cx="17855902" cy="896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Amasis MT Pro" panose="02040504050005020304" pitchFamily="18" charset="0"/>
                <a:cs typeface="Poppins" panose="00000500000000000000" pitchFamily="2" charset="0"/>
              </a:rPr>
              <a:t> The EV population is heavily concentrated with Tesla leading the market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CDA796E2-9DBA-0424-BA82-6F44C54B69EC}"/>
              </a:ext>
            </a:extLst>
          </p:cNvPr>
          <p:cNvSpPr/>
          <p:nvPr/>
        </p:nvSpPr>
        <p:spPr>
          <a:xfrm>
            <a:off x="6934200" y="1748193"/>
            <a:ext cx="3610351" cy="0"/>
          </a:xfrm>
          <a:prstGeom prst="line">
            <a:avLst/>
          </a:prstGeom>
          <a:ln w="28575" cap="rnd">
            <a:gradFill>
              <a:gsLst>
                <a:gs pos="0">
                  <a:srgbClr val="52C4B2">
                    <a:alpha val="100000"/>
                  </a:srgbClr>
                </a:gs>
                <a:gs pos="100000">
                  <a:srgbClr val="D0FDF6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581BE-A09B-96A6-C776-E65F0D9D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782"/>
          <a:stretch>
            <a:fillRect/>
          </a:stretch>
        </p:blipFill>
        <p:spPr>
          <a:xfrm>
            <a:off x="-28816" y="1763917"/>
            <a:ext cx="18279602" cy="6503781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BEE76A83-D952-B615-B7F2-72A636870582}"/>
              </a:ext>
            </a:extLst>
          </p:cNvPr>
          <p:cNvGrpSpPr/>
          <p:nvPr/>
        </p:nvGrpSpPr>
        <p:grpSpPr>
          <a:xfrm rot="-5400000">
            <a:off x="16904389" y="8903389"/>
            <a:ext cx="837202" cy="1930021"/>
            <a:chOff x="0" y="0"/>
            <a:chExt cx="220498" cy="508318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19C60910-D519-7DC5-4EA5-99423C28BF51}"/>
                </a:ext>
              </a:extLst>
            </p:cNvPr>
            <p:cNvSpPr/>
            <p:nvPr/>
          </p:nvSpPr>
          <p:spPr>
            <a:xfrm>
              <a:off x="0" y="0"/>
              <a:ext cx="220498" cy="508318"/>
            </a:xfrm>
            <a:custGeom>
              <a:avLst/>
              <a:gdLst/>
              <a:ahLst/>
              <a:cxnLst/>
              <a:rect l="l" t="t" r="r" b="b"/>
              <a:pathLst>
                <a:path w="220498" h="508318">
                  <a:moveTo>
                    <a:pt x="0" y="0"/>
                  </a:moveTo>
                  <a:lnTo>
                    <a:pt x="220498" y="0"/>
                  </a:lnTo>
                  <a:lnTo>
                    <a:pt x="220498" y="508318"/>
                  </a:lnTo>
                  <a:lnTo>
                    <a:pt x="0" y="508318"/>
                  </a:lnTo>
                  <a:close/>
                </a:path>
              </a:pathLst>
            </a:custGeom>
            <a:gradFill rotWithShape="1">
              <a:gsLst>
                <a:gs pos="0">
                  <a:srgbClr val="52C4B2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D05AF85C-A12D-C74D-E448-F6A2418156A6}"/>
                </a:ext>
              </a:extLst>
            </p:cNvPr>
            <p:cNvSpPr txBox="1"/>
            <p:nvPr/>
          </p:nvSpPr>
          <p:spPr>
            <a:xfrm>
              <a:off x="0" y="-66675"/>
              <a:ext cx="220498" cy="574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962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</TotalTime>
  <Words>573</Words>
  <Application>Microsoft Office PowerPoint</Application>
  <PresentationFormat>Custom</PresentationFormat>
  <Paragraphs>140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Agrandir Bold</vt:lpstr>
      <vt:lpstr>Poppins Semi-Bold</vt:lpstr>
      <vt:lpstr>Calisto MT</vt:lpstr>
      <vt:lpstr>Calibri</vt:lpstr>
      <vt:lpstr>Aptos</vt:lpstr>
      <vt:lpstr>Poppins Bold</vt:lpstr>
      <vt:lpstr>Poppins</vt:lpstr>
      <vt:lpstr>Amasis MT Pro</vt:lpstr>
      <vt:lpstr>Amasis MT Pro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and White Modern Smart Mobility Pitch Deck Presentation</dc:title>
  <cp:lastModifiedBy>YUSUF AHMED HASAN ALDAMAMI</cp:lastModifiedBy>
  <cp:revision>16</cp:revision>
  <dcterms:created xsi:type="dcterms:W3CDTF">2006-08-16T00:00:00Z</dcterms:created>
  <dcterms:modified xsi:type="dcterms:W3CDTF">2025-11-26T15:57:13Z</dcterms:modified>
  <dc:identifier>DAG5Cjx35w8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2025-11-18T15:04:49Z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c599d08d-7ffd-46c9-8e6c-cc8b13dbba77</vt:lpwstr>
  </property>
  <property fmtid="{D5CDD505-2E9C-101B-9397-08002B2CF9AE}" pid="7" name="MSIP_Label_defa4170-0d19-0005-0004-bc88714345d2_ActionId">
    <vt:lpwstr>8357c2e8-f372-489d-8131-b24c9b52228d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